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61" r:id="rId6"/>
    <p:sldId id="286" r:id="rId7"/>
    <p:sldId id="285" r:id="rId8"/>
    <p:sldId id="284" r:id="rId9"/>
    <p:sldId id="265" r:id="rId10"/>
    <p:sldId id="260" r:id="rId11"/>
    <p:sldId id="283" r:id="rId12"/>
    <p:sldId id="289" r:id="rId13"/>
    <p:sldId id="290" r:id="rId14"/>
    <p:sldId id="267" r:id="rId15"/>
    <p:sldId id="287"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D7E9"/>
    <a:srgbClr val="AA166B"/>
    <a:srgbClr val="1EA26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07" autoAdjust="0"/>
  </p:normalViewPr>
  <p:slideViewPr>
    <p:cSldViewPr snapToGrid="0">
      <p:cViewPr varScale="1">
        <p:scale>
          <a:sx n="116" d="100"/>
          <a:sy n="116" d="100"/>
        </p:scale>
        <p:origin x="276" y="10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9/28/2022</a:t>
            </a:fld>
            <a:endParaRPr lang="en-US" dirty="0"/>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9/28/2022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114566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6</a:t>
            </a:fld>
            <a:endParaRPr lang="en-US" noProof="0" dirty="0"/>
          </a:p>
        </p:txBody>
      </p:sp>
    </p:spTree>
    <p:extLst>
      <p:ext uri="{BB962C8B-B14F-4D97-AF65-F5344CB8AC3E}">
        <p14:creationId xmlns:p14="http://schemas.microsoft.com/office/powerpoint/2010/main" val="5967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7</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smtClean="0"/>
              <a:t>Click icon to add picture</a:t>
            </a:r>
            <a:endParaRPr lang="en-US" noProof="0" dirty="0"/>
          </a:p>
        </p:txBody>
      </p:sp>
      <p:sp>
        <p:nvSpPr>
          <p:cNvPr id="39" name="Picture Placeholder 3">
            <a:extLst>
              <a:ext uri="{FF2B5EF4-FFF2-40B4-BE49-F238E27FC236}">
                <a16:creationId xmlns=""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smtClean="0"/>
              <a:t>Click icon to add picture</a:t>
            </a:r>
            <a:endParaRPr lang="en-US" noProof="0" dirty="0"/>
          </a:p>
        </p:txBody>
      </p:sp>
      <p:sp>
        <p:nvSpPr>
          <p:cNvPr id="40" name="Picture Placeholder 3">
            <a:extLst>
              <a:ext uri="{FF2B5EF4-FFF2-40B4-BE49-F238E27FC236}">
                <a16:creationId xmlns=""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smtClean="0"/>
              <a:t>Click icon to add picture</a:t>
            </a:r>
            <a:endParaRPr lang="en-US" noProof="0" dirty="0"/>
          </a:p>
        </p:txBody>
      </p:sp>
      <p:cxnSp>
        <p:nvCxnSpPr>
          <p:cNvPr id="36" name="Straight Connector 35" descr="First divider line on slide">
            <a:extLst>
              <a:ext uri="{FF2B5EF4-FFF2-40B4-BE49-F238E27FC236}">
                <a16:creationId xmlns="" xmlns:a16="http://schemas.microsoft.com/office/drawing/2014/main" id="{A140998F-B877-4BDC-843C-0071F5066380}"/>
              </a:ext>
              <a:ext uri="{C183D7F6-B498-43B3-948B-1728B52AA6E4}">
                <adec:decorative xmlns=""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 xmlns:a16="http://schemas.microsoft.com/office/drawing/2014/main" id="{2084D353-BE8A-4AAA-8BEC-B71CEE9DD7A1}"/>
              </a:ext>
              <a:ext uri="{C183D7F6-B498-43B3-948B-1728B52AA6E4}">
                <adec:decorative xmlns=""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smtClean="0"/>
              <a:t>Click icon to add picture</a:t>
            </a:r>
            <a:endParaRPr lang="en-US" noProof="0" dirty="0"/>
          </a:p>
        </p:txBody>
      </p:sp>
      <p:sp>
        <p:nvSpPr>
          <p:cNvPr id="21" name="Picture Placeholder 3">
            <a:extLst>
              <a:ext uri="{FF2B5EF4-FFF2-40B4-BE49-F238E27FC236}">
                <a16:creationId xmlns=""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smtClean="0"/>
              <a:t>Click icon to add picture</a:t>
            </a:r>
            <a:endParaRPr lang="en-US" noProof="0" dirty="0"/>
          </a:p>
        </p:txBody>
      </p:sp>
      <p:sp>
        <p:nvSpPr>
          <p:cNvPr id="22" name="Picture Placeholder 3">
            <a:extLst>
              <a:ext uri="{FF2B5EF4-FFF2-40B4-BE49-F238E27FC236}">
                <a16:creationId xmlns=""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smtClean="0"/>
              <a:t>Click icon to add picture</a:t>
            </a:r>
            <a:endParaRPr lang="en-US" noProof="0" dirty="0"/>
          </a:p>
        </p:txBody>
      </p:sp>
      <p:cxnSp>
        <p:nvCxnSpPr>
          <p:cNvPr id="23" name="Straight Connector 22" descr="First divider line on slide">
            <a:extLst>
              <a:ext uri="{FF2B5EF4-FFF2-40B4-BE49-F238E27FC236}">
                <a16:creationId xmlns="" xmlns:a16="http://schemas.microsoft.com/office/drawing/2014/main" id="{82D5D2B4-7BAC-4C27-8D68-12365C7E7EF4}"/>
              </a:ext>
              <a:ext uri="{C183D7F6-B498-43B3-948B-1728B52AA6E4}">
                <adec:decorative xmlns=""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 xmlns:a16="http://schemas.microsoft.com/office/drawing/2014/main" id="{7D9203C1-910E-4AFC-95E0-13BF40D08831}"/>
              </a:ext>
              <a:ext uri="{C183D7F6-B498-43B3-948B-1728B52AA6E4}">
                <adec:decorative xmlns=""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9" name="Text Placeholder 18">
            <a:extLst>
              <a:ext uri="{FF2B5EF4-FFF2-40B4-BE49-F238E27FC236}">
                <a16:creationId xmlns=""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 xmlns:a16="http://schemas.microsoft.com/office/drawing/2014/main" id="{2B940646-DE40-4E0F-AE42-6530784C9A7D}"/>
              </a:ext>
              <a:ext uri="{C183D7F6-B498-43B3-948B-1728B52AA6E4}">
                <adec:decorative xmlns=""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Footer Placeholder 9">
            <a:extLst>
              <a:ext uri="{FF2B5EF4-FFF2-40B4-BE49-F238E27FC236}">
                <a16:creationId xmlns=""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7" name="Text Placeholder 4">
            <a:extLst>
              <a:ext uri="{FF2B5EF4-FFF2-40B4-BE49-F238E27FC236}">
                <a16:creationId xmlns=""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smtClean="0"/>
              <a:t>Click to edit Master text styles</a:t>
            </a:r>
          </a:p>
        </p:txBody>
      </p:sp>
      <p:cxnSp>
        <p:nvCxnSpPr>
          <p:cNvPr id="28" name="Straight Connector 27" descr="Center divider line">
            <a:extLst>
              <a:ext uri="{FF2B5EF4-FFF2-40B4-BE49-F238E27FC236}">
                <a16:creationId xmlns="" xmlns:a16="http://schemas.microsoft.com/office/drawing/2014/main" id="{AEACA101-2521-41AA-8F51-FF0BF783E493}"/>
              </a:ext>
              <a:ext uri="{C183D7F6-B498-43B3-948B-1728B52AA6E4}">
                <adec:decorative xmlns=""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Text Placeholder 8">
            <a:extLst>
              <a:ext uri="{FF2B5EF4-FFF2-40B4-BE49-F238E27FC236}">
                <a16:creationId xmlns=""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9" name="Text Placeholder 8">
            <a:extLst>
              <a:ext uri="{FF2B5EF4-FFF2-40B4-BE49-F238E27FC236}">
                <a16:creationId xmlns=""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4" name="Picture Placeholder 22">
            <a:extLst>
              <a:ext uri="{FF2B5EF4-FFF2-40B4-BE49-F238E27FC236}">
                <a16:creationId xmlns=""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5" name="Picture Placeholder 22">
            <a:extLst>
              <a:ext uri="{FF2B5EF4-FFF2-40B4-BE49-F238E27FC236}">
                <a16:creationId xmlns=""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6" name="Picture Placeholder 22">
            <a:extLst>
              <a:ext uri="{FF2B5EF4-FFF2-40B4-BE49-F238E27FC236}">
                <a16:creationId xmlns=""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7" name="Picture Placeholder 22">
            <a:extLst>
              <a:ext uri="{FF2B5EF4-FFF2-40B4-BE49-F238E27FC236}">
                <a16:creationId xmlns=""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20" name="Picture Placeholder 22">
            <a:extLst>
              <a:ext uri="{FF2B5EF4-FFF2-40B4-BE49-F238E27FC236}">
                <a16:creationId xmlns=""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smtClean="0"/>
              <a:t>Click icon to add picture</a:t>
            </a:r>
            <a:endParaRPr lang="en-US" noProof="0" dirty="0"/>
          </a:p>
        </p:txBody>
      </p:sp>
      <p:sp>
        <p:nvSpPr>
          <p:cNvPr id="4" name="Text Placeholder 3">
            <a:extLst>
              <a:ext uri="{FF2B5EF4-FFF2-40B4-BE49-F238E27FC236}">
                <a16:creationId xmlns=""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cxnSp>
        <p:nvCxnSpPr>
          <p:cNvPr id="5" name="Straight Connector 4">
            <a:extLst>
              <a:ext uri="{FF2B5EF4-FFF2-40B4-BE49-F238E27FC236}">
                <a16:creationId xmlns=""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Freeform: Shape 4">
            <a:extLst>
              <a:ext uri="{FF2B5EF4-FFF2-40B4-BE49-F238E27FC236}">
                <a16:creationId xmlns=""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Content Placeholder 2">
            <a:extLst>
              <a:ext uri="{FF2B5EF4-FFF2-40B4-BE49-F238E27FC236}">
                <a16:creationId xmlns=""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6" name="Text Placeholder 3">
            <a:extLst>
              <a:ext uri="{FF2B5EF4-FFF2-40B4-BE49-F238E27FC236}">
                <a16:creationId xmlns=""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Picture Placeholder 2">
            <a:extLst>
              <a:ext uri="{FF2B5EF4-FFF2-40B4-BE49-F238E27FC236}">
                <a16:creationId xmlns=""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Slide Number Placeholder 4">
            <a:extLst>
              <a:ext uri="{FF2B5EF4-FFF2-40B4-BE49-F238E27FC236}">
                <a16:creationId xmlns=""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ooter Placeholder 7">
            <a:extLst>
              <a:ext uri="{FF2B5EF4-FFF2-40B4-BE49-F238E27FC236}">
                <a16:creationId xmlns=""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10">
            <a:extLst>
              <a:ext uri="{FF2B5EF4-FFF2-40B4-BE49-F238E27FC236}">
                <a16:creationId xmlns=""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16">
            <a:extLst>
              <a:ext uri="{FF2B5EF4-FFF2-40B4-BE49-F238E27FC236}">
                <a16:creationId xmlns=""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smtClean="0"/>
              <a:t>Click icon to add picture</a:t>
            </a:r>
            <a:endParaRPr lang="en-US" noProof="0" dirty="0"/>
          </a:p>
        </p:txBody>
      </p:sp>
      <p:sp>
        <p:nvSpPr>
          <p:cNvPr id="32" name="Picture Placeholder 3">
            <a:extLst>
              <a:ext uri="{FF2B5EF4-FFF2-40B4-BE49-F238E27FC236}">
                <a16:creationId xmlns=""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smtClean="0"/>
              <a:t>Click icon to add picture</a:t>
            </a:r>
            <a:endParaRPr lang="en-US" noProof="0" dirty="0"/>
          </a:p>
        </p:txBody>
      </p:sp>
      <p:sp>
        <p:nvSpPr>
          <p:cNvPr id="33" name="Picture Placeholder 3">
            <a:extLst>
              <a:ext uri="{FF2B5EF4-FFF2-40B4-BE49-F238E27FC236}">
                <a16:creationId xmlns=""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smtClean="0"/>
              <a:t>Click icon to add picture</a:t>
            </a:r>
            <a:endParaRPr lang="en-US" noProof="0" dirty="0"/>
          </a:p>
        </p:txBody>
      </p:sp>
      <p:sp>
        <p:nvSpPr>
          <p:cNvPr id="34" name="Picture Placeholder 3">
            <a:extLst>
              <a:ext uri="{FF2B5EF4-FFF2-40B4-BE49-F238E27FC236}">
                <a16:creationId xmlns=""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smtClean="0"/>
              <a:t>Click icon to add picture</a:t>
            </a:r>
            <a:endParaRPr lang="en-US" noProof="0" dirty="0"/>
          </a:p>
        </p:txBody>
      </p:sp>
      <p:sp>
        <p:nvSpPr>
          <p:cNvPr id="35" name="Picture Placeholder 3">
            <a:extLst>
              <a:ext uri="{FF2B5EF4-FFF2-40B4-BE49-F238E27FC236}">
                <a16:creationId xmlns=""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smtClean="0"/>
              <a:t>Click icon to add picture</a:t>
            </a:r>
            <a:endParaRPr lang="en-US" noProof="0" dirty="0"/>
          </a:p>
        </p:txBody>
      </p:sp>
      <p:cxnSp>
        <p:nvCxnSpPr>
          <p:cNvPr id="25" name="Straight Connector 24" descr="First divider line on slide">
            <a:extLst>
              <a:ext uri="{FF2B5EF4-FFF2-40B4-BE49-F238E27FC236}">
                <a16:creationId xmlns="" xmlns:a16="http://schemas.microsoft.com/office/drawing/2014/main" id="{402BCAE3-72EC-4098-A211-3555BFDE9329}"/>
              </a:ext>
              <a:ext uri="{C183D7F6-B498-43B3-948B-1728B52AA6E4}">
                <adec:decorative xmlns=""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 xmlns:a16="http://schemas.microsoft.com/office/drawing/2014/main" id="{94A08494-9C0E-4AAF-BE9A-166FE994DABC}"/>
              </a:ext>
              <a:ext uri="{C183D7F6-B498-43B3-948B-1728B52AA6E4}">
                <adec:decorative xmlns=""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 xmlns:a16="http://schemas.microsoft.com/office/drawing/2014/main" id="{698FE6A1-AEF7-4FD7-A689-908A6B9CC06E}"/>
              </a:ext>
              <a:ext uri="{C183D7F6-B498-43B3-948B-1728B52AA6E4}">
                <adec:decorative xmlns=""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 xmlns:a16="http://schemas.microsoft.com/office/drawing/2014/main" id="{636DD6E3-6313-40D8-B03E-60E2E5A6979D}"/>
              </a:ext>
              <a:ext uri="{C183D7F6-B498-43B3-948B-1728B52AA6E4}">
                <adec:decorative xmlns=""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smtClean="0"/>
              <a:t>Click icon to add picture</a:t>
            </a:r>
            <a:endParaRPr lang="en-US" noProof="0" dirty="0"/>
          </a:p>
        </p:txBody>
      </p:sp>
      <p:sp>
        <p:nvSpPr>
          <p:cNvPr id="28" name="Picture Placeholder 3">
            <a:extLst>
              <a:ext uri="{FF2B5EF4-FFF2-40B4-BE49-F238E27FC236}">
                <a16:creationId xmlns=""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smtClean="0"/>
              <a:t>Click icon to add picture</a:t>
            </a:r>
            <a:endParaRPr lang="en-US" noProof="0" dirty="0"/>
          </a:p>
        </p:txBody>
      </p:sp>
      <p:sp>
        <p:nvSpPr>
          <p:cNvPr id="29" name="Picture Placeholder 3">
            <a:extLst>
              <a:ext uri="{FF2B5EF4-FFF2-40B4-BE49-F238E27FC236}">
                <a16:creationId xmlns=""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smtClean="0"/>
              <a:t>Click icon to add picture</a:t>
            </a:r>
            <a:endParaRPr lang="en-US" noProof="0" dirty="0"/>
          </a:p>
        </p:txBody>
      </p:sp>
      <p:sp>
        <p:nvSpPr>
          <p:cNvPr id="42" name="Rectangle 41">
            <a:extLst>
              <a:ext uri="{FF2B5EF4-FFF2-40B4-BE49-F238E27FC236}">
                <a16:creationId xmlns=""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 xmlns:a16="http://schemas.microsoft.com/office/drawing/2014/main" id="{7FE1F4E8-B411-4807-9D24-A045EE06CFD9}"/>
              </a:ext>
              <a:ext uri="{C183D7F6-B498-43B3-948B-1728B52AA6E4}">
                <adec:decorative xmlns=""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 xmlns:a16="http://schemas.microsoft.com/office/drawing/2014/main" id="{8C3F648E-45E5-403C-973E-2BEED634B269}"/>
              </a:ext>
              <a:ext uri="{C183D7F6-B498-43B3-948B-1728B52AA6E4}">
                <adec:decorative xmlns=""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0" y="0"/>
            <a:ext cx="12192002" cy="6858000"/>
          </a:xfrm>
          <a:prstGeom prst="rect">
            <a:avLst/>
          </a:prstGeom>
        </p:spPr>
      </p:pic>
      <p:pic>
        <p:nvPicPr>
          <p:cNvPr id="18" name="Picture 17"/>
          <p:cNvPicPr>
            <a:picLocks noChangeAspect="1"/>
          </p:cNvPicPr>
          <p:nvPr/>
        </p:nvPicPr>
        <p:blipFill>
          <a:blip r:embed="rId4"/>
          <a:stretch>
            <a:fillRect/>
          </a:stretch>
        </p:blipFill>
        <p:spPr>
          <a:xfrm>
            <a:off x="8240" y="7416"/>
            <a:ext cx="12191999" cy="685058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2804" y="5884658"/>
            <a:ext cx="1869197" cy="96592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158429"/>
            <a:ext cx="2410609" cy="692155"/>
          </a:xfrm>
          <a:prstGeom prst="rect">
            <a:avLst/>
          </a:prstGeom>
        </p:spPr>
      </p:pic>
      <p:sp>
        <p:nvSpPr>
          <p:cNvPr id="6" name="Title 5">
            <a:extLst>
              <a:ext uri="{FF2B5EF4-FFF2-40B4-BE49-F238E27FC236}">
                <a16:creationId xmlns="" xmlns:a16="http://schemas.microsoft.com/office/drawing/2014/main" id="{2E3EA56B-BEB0-4656-A20B-D15F03B7ACA1}"/>
              </a:ext>
            </a:extLst>
          </p:cNvPr>
          <p:cNvSpPr>
            <a:spLocks noGrp="1"/>
          </p:cNvSpPr>
          <p:nvPr>
            <p:ph type="ctrTitle"/>
          </p:nvPr>
        </p:nvSpPr>
        <p:spPr>
          <a:xfrm>
            <a:off x="2668731" y="2377070"/>
            <a:ext cx="6348846" cy="1048222"/>
          </a:xfrm>
          <a:noFill/>
          <a:ln>
            <a:noFill/>
          </a:ln>
        </p:spPr>
        <p:txBody>
          <a:bodyPr/>
          <a:lstStyle/>
          <a:p>
            <a:r>
              <a:rPr lang="en-US" sz="5400" dirty="0" smtClean="0">
                <a:solidFill>
                  <a:srgbClr val="FFFF00"/>
                </a:solidFill>
              </a:rPr>
              <a:t>Micronet Solutions</a:t>
            </a:r>
            <a:endParaRPr lang="en-US" sz="5400" dirty="0">
              <a:solidFill>
                <a:srgbClr val="FFFF00"/>
              </a:solidFill>
            </a:endParaRPr>
          </a:p>
        </p:txBody>
      </p:sp>
      <p:pic>
        <p:nvPicPr>
          <p:cNvPr id="2" name="Picture 1"/>
          <p:cNvPicPr>
            <a:picLocks noChangeAspect="1"/>
          </p:cNvPicPr>
          <p:nvPr/>
        </p:nvPicPr>
        <p:blipFill rotWithShape="1">
          <a:blip r:embed="rId7"/>
          <a:srcRect t="31310" b="13029"/>
          <a:stretch/>
        </p:blipFill>
        <p:spPr>
          <a:xfrm>
            <a:off x="-1" y="7416"/>
            <a:ext cx="2934311" cy="865420"/>
          </a:xfrm>
          <a:prstGeom prst="rect">
            <a:avLst/>
          </a:prstGeom>
        </p:spPr>
      </p:pic>
    </p:spTree>
    <p:extLst>
      <p:ext uri="{BB962C8B-B14F-4D97-AF65-F5344CB8AC3E}">
        <p14:creationId xmlns:p14="http://schemas.microsoft.com/office/powerpoint/2010/main" val="148523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32" y="422970"/>
            <a:ext cx="11340000" cy="432000"/>
          </a:xfrm>
        </p:spPr>
        <p:txBody>
          <a:bodyPr/>
          <a:lstStyle/>
          <a:p>
            <a:r>
              <a:rPr lang="en-US" dirty="0" err="1" smtClean="0"/>
              <a:t>Defence</a:t>
            </a:r>
            <a:r>
              <a:rPr lang="en-US" dirty="0" smtClean="0"/>
              <a:t> and Security</a:t>
            </a:r>
            <a:endParaRPr lang="en-IN" dirty="0"/>
          </a:p>
        </p:txBody>
      </p:sp>
      <p:sp>
        <p:nvSpPr>
          <p:cNvPr id="3" name="Slide Number Placeholder 2"/>
          <p:cNvSpPr>
            <a:spLocks noGrp="1"/>
          </p:cNvSpPr>
          <p:nvPr>
            <p:ph type="sldNum" sz="quarter" idx="11"/>
          </p:nvPr>
        </p:nvSpPr>
        <p:spPr/>
        <p:txBody>
          <a:bodyPr/>
          <a:lstStyle/>
          <a:p>
            <a:fld id="{19B51A1E-902D-48AF-9020-955120F399B6}" type="slidenum">
              <a:rPr lang="en-US" noProof="0" smtClean="0"/>
              <a:pPr/>
              <a:t>10</a:t>
            </a:fld>
            <a:endParaRPr lang="en-US" noProof="0" dirty="0"/>
          </a:p>
        </p:txBody>
      </p:sp>
      <p:sp>
        <p:nvSpPr>
          <p:cNvPr id="4" name="Rectangle 3"/>
          <p:cNvSpPr/>
          <p:nvPr/>
        </p:nvSpPr>
        <p:spPr>
          <a:xfrm>
            <a:off x="194632" y="1037783"/>
            <a:ext cx="6856163" cy="3323987"/>
          </a:xfrm>
          <a:prstGeom prst="rect">
            <a:avLst/>
          </a:prstGeom>
        </p:spPr>
        <p:txBody>
          <a:bodyPr wrap="square">
            <a:spAutoFit/>
          </a:bodyPr>
          <a:lstStyle/>
          <a:p>
            <a:r>
              <a:rPr lang="en-US" sz="1600" dirty="0" smtClean="0"/>
              <a:t>geospatial </a:t>
            </a:r>
            <a:r>
              <a:rPr lang="en-US" sz="1600" dirty="0"/>
              <a:t>products and services for government agencies and defense contractors for various applications in defense and security mapping. </a:t>
            </a:r>
            <a:r>
              <a:rPr lang="en-US" sz="1600" dirty="0" smtClean="0"/>
              <a:t>Micronet  </a:t>
            </a:r>
            <a:r>
              <a:rPr lang="en-US" sz="1600" dirty="0"/>
              <a:t>built a reputation on the quality and precision of the work we've delivered. From the retrieval of satellite imaging data to the final image processing, we understand the need for impeccable accuracy and image quality for your mapping and information requirements.</a:t>
            </a:r>
          </a:p>
          <a:p>
            <a:r>
              <a:rPr lang="en-US" sz="1600" dirty="0" smtClean="0"/>
              <a:t>Satellite </a:t>
            </a:r>
            <a:r>
              <a:rPr lang="en-US" sz="1600" dirty="0"/>
              <a:t>imagery and GIS maps maximizes security programs which can enable local governments to better assess and understand how to develop programs to save lives, protect property and enhance the future economic stability of their communities. The current threats to a country range from incidents of terrorism and information attacks on critical infrastructure to the potential use of weapons of mass destruction and the spread of infectious diseases. Each one of these threats could cause massive casualties and disruption to a country</a:t>
            </a:r>
            <a:r>
              <a:rPr lang="en-US" dirty="0"/>
              <a:t>.</a:t>
            </a:r>
            <a:endParaRPr lang="en-IN" dirty="0"/>
          </a:p>
        </p:txBody>
      </p:sp>
      <p:pic>
        <p:nvPicPr>
          <p:cNvPr id="6" name="Picture 5"/>
          <p:cNvPicPr>
            <a:picLocks noChangeAspect="1"/>
          </p:cNvPicPr>
          <p:nvPr/>
        </p:nvPicPr>
        <p:blipFill>
          <a:blip r:embed="rId2"/>
          <a:stretch>
            <a:fillRect/>
          </a:stretch>
        </p:blipFill>
        <p:spPr>
          <a:xfrm>
            <a:off x="7261872" y="3822853"/>
            <a:ext cx="4828454" cy="2666082"/>
          </a:xfrm>
          <a:prstGeom prst="rect">
            <a:avLst/>
          </a:prstGeom>
        </p:spPr>
      </p:pic>
      <p:pic>
        <p:nvPicPr>
          <p:cNvPr id="7" name="Picture 6"/>
          <p:cNvPicPr>
            <a:picLocks noChangeAspect="1"/>
          </p:cNvPicPr>
          <p:nvPr/>
        </p:nvPicPr>
        <p:blipFill rotWithShape="1">
          <a:blip r:embed="rId3"/>
          <a:srcRect t="19141"/>
          <a:stretch/>
        </p:blipFill>
        <p:spPr>
          <a:xfrm>
            <a:off x="7260117" y="422970"/>
            <a:ext cx="4762500" cy="3250120"/>
          </a:xfrm>
          <a:prstGeom prst="rect">
            <a:avLst/>
          </a:prstGeom>
        </p:spPr>
      </p:pic>
      <p:pic>
        <p:nvPicPr>
          <p:cNvPr id="9" name="Picture 8"/>
          <p:cNvPicPr>
            <a:picLocks noChangeAspect="1"/>
          </p:cNvPicPr>
          <p:nvPr/>
        </p:nvPicPr>
        <p:blipFill>
          <a:blip r:embed="rId4"/>
          <a:stretch>
            <a:fillRect/>
          </a:stretch>
        </p:blipFill>
        <p:spPr>
          <a:xfrm>
            <a:off x="194632" y="4288799"/>
            <a:ext cx="6856162" cy="2298391"/>
          </a:xfrm>
          <a:prstGeom prst="rect">
            <a:avLst/>
          </a:prstGeom>
        </p:spPr>
      </p:pic>
    </p:spTree>
    <p:extLst>
      <p:ext uri="{BB962C8B-B14F-4D97-AF65-F5344CB8AC3E}">
        <p14:creationId xmlns:p14="http://schemas.microsoft.com/office/powerpoint/2010/main" val="3726971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C30B8C-152D-4041-AC3C-8B85647A46D4}"/>
              </a:ext>
            </a:extLst>
          </p:cNvPr>
          <p:cNvSpPr>
            <a:spLocks noGrp="1"/>
          </p:cNvSpPr>
          <p:nvPr>
            <p:ph type="title"/>
          </p:nvPr>
        </p:nvSpPr>
        <p:spPr/>
        <p:txBody>
          <a:bodyPr/>
          <a:lstStyle/>
          <a:p>
            <a:r>
              <a:rPr lang="en-US" dirty="0" smtClean="0"/>
              <a:t>business Client</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8" y="952978"/>
            <a:ext cx="11522618" cy="4655684"/>
          </a:xfrm>
          <a:prstGeom prst="rect">
            <a:avLst/>
          </a:prstGeom>
        </p:spPr>
      </p:pic>
      <p:pic>
        <p:nvPicPr>
          <p:cNvPr id="16" name="Picture 15"/>
          <p:cNvPicPr>
            <a:picLocks noChangeAspect="1"/>
          </p:cNvPicPr>
          <p:nvPr/>
        </p:nvPicPr>
        <p:blipFill>
          <a:blip r:embed="rId4"/>
          <a:stretch>
            <a:fillRect/>
          </a:stretch>
        </p:blipFill>
        <p:spPr>
          <a:xfrm>
            <a:off x="2200373" y="5509154"/>
            <a:ext cx="8279517" cy="1151324"/>
          </a:xfrm>
          <a:prstGeom prst="rect">
            <a:avLst/>
          </a:prstGeom>
        </p:spPr>
      </p:pic>
      <p:pic>
        <p:nvPicPr>
          <p:cNvPr id="17" name="Picture 16"/>
          <p:cNvPicPr>
            <a:picLocks noChangeAspect="1"/>
          </p:cNvPicPr>
          <p:nvPr/>
        </p:nvPicPr>
        <p:blipFill>
          <a:blip r:embed="rId5"/>
          <a:stretch>
            <a:fillRect/>
          </a:stretch>
        </p:blipFill>
        <p:spPr>
          <a:xfrm>
            <a:off x="249381" y="5623550"/>
            <a:ext cx="1581457" cy="1151324"/>
          </a:xfrm>
          <a:prstGeom prst="rect">
            <a:avLst/>
          </a:prstGeom>
        </p:spPr>
      </p:pic>
      <p:pic>
        <p:nvPicPr>
          <p:cNvPr id="3" name="Picture 2"/>
          <p:cNvPicPr>
            <a:picLocks noChangeAspect="1"/>
          </p:cNvPicPr>
          <p:nvPr/>
        </p:nvPicPr>
        <p:blipFill>
          <a:blip r:embed="rId6"/>
          <a:stretch>
            <a:fillRect/>
          </a:stretch>
        </p:blipFill>
        <p:spPr>
          <a:xfrm>
            <a:off x="249380" y="5593774"/>
            <a:ext cx="2000250" cy="1181100"/>
          </a:xfrm>
          <a:prstGeom prst="rect">
            <a:avLst/>
          </a:prstGeom>
        </p:spPr>
      </p:pic>
    </p:spTree>
    <p:extLst>
      <p:ext uri="{BB962C8B-B14F-4D97-AF65-F5344CB8AC3E}">
        <p14:creationId xmlns:p14="http://schemas.microsoft.com/office/powerpoint/2010/main" val="309378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 xmlns:a16="http://schemas.microsoft.com/office/drawing/2014/main" id="{16ECB4D9-C14E-4743-83A8-1670E858F15F}"/>
              </a:ext>
            </a:extLst>
          </p:cNvPr>
          <p:cNvSpPr>
            <a:spLocks noGrp="1"/>
          </p:cNvSpPr>
          <p:nvPr>
            <p:ph type="sldNum" sz="quarter" idx="11"/>
          </p:nvPr>
        </p:nvSpPr>
        <p:spPr/>
        <p:txBody>
          <a:bodyPr/>
          <a:lstStyle/>
          <a:p>
            <a:fld id="{19B51A1E-902D-48AF-9020-955120F399B6}" type="slidenum">
              <a:rPr lang="en-US" smtClean="0"/>
              <a:pPr/>
              <a:t>12</a:t>
            </a:fld>
            <a:endParaRPr lang="en-US" dirty="0"/>
          </a:p>
        </p:txBody>
      </p:sp>
      <p:sp>
        <p:nvSpPr>
          <p:cNvPr id="8" name="TextBox 7">
            <a:hlinkClick r:id="rId3"/>
            <a:extLst>
              <a:ext uri="{FF2B5EF4-FFF2-40B4-BE49-F238E27FC236}">
                <a16:creationId xmlns=""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pic>
        <p:nvPicPr>
          <p:cNvPr id="3" name="Picture 2"/>
          <p:cNvPicPr>
            <a:picLocks noChangeAspect="1"/>
          </p:cNvPicPr>
          <p:nvPr/>
        </p:nvPicPr>
        <p:blipFill rotWithShape="1">
          <a:blip r:embed="rId4"/>
          <a:srcRect l="-211" t="-119" r="-1" b="13920"/>
          <a:stretch/>
        </p:blipFill>
        <p:spPr>
          <a:xfrm>
            <a:off x="0" y="-691515"/>
            <a:ext cx="12192000" cy="6499887"/>
          </a:xfrm>
          <a:prstGeom prst="rect">
            <a:avLst/>
          </a:prstGeom>
        </p:spPr>
      </p:pic>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730" y="238991"/>
            <a:ext cx="3490912" cy="3476625"/>
          </a:xfrm>
          <a:prstGeom prst="rect">
            <a:avLst/>
          </a:prstGeom>
        </p:spPr>
      </p:pic>
      <p:pic>
        <p:nvPicPr>
          <p:cNvPr id="5" name="Picture 4"/>
          <p:cNvPicPr>
            <a:picLocks noChangeAspect="1"/>
          </p:cNvPicPr>
          <p:nvPr/>
        </p:nvPicPr>
        <p:blipFill>
          <a:blip r:embed="rId3"/>
          <a:stretch>
            <a:fillRect/>
          </a:stretch>
        </p:blipFill>
        <p:spPr>
          <a:xfrm>
            <a:off x="4114369" y="142442"/>
            <a:ext cx="3191740" cy="3476625"/>
          </a:xfrm>
          <a:prstGeom prst="rect">
            <a:avLst/>
          </a:prstGeom>
        </p:spPr>
      </p:pic>
      <p:pic>
        <p:nvPicPr>
          <p:cNvPr id="6" name="Picture 5"/>
          <p:cNvPicPr>
            <a:picLocks noChangeAspect="1"/>
          </p:cNvPicPr>
          <p:nvPr/>
        </p:nvPicPr>
        <p:blipFill>
          <a:blip r:embed="rId4"/>
          <a:stretch>
            <a:fillRect/>
          </a:stretch>
        </p:blipFill>
        <p:spPr>
          <a:xfrm>
            <a:off x="7730836" y="238991"/>
            <a:ext cx="3217719" cy="3200400"/>
          </a:xfrm>
          <a:prstGeom prst="rect">
            <a:avLst/>
          </a:prstGeom>
        </p:spPr>
      </p:pic>
      <p:pic>
        <p:nvPicPr>
          <p:cNvPr id="7" name="Picture 6"/>
          <p:cNvPicPr>
            <a:picLocks noChangeAspect="1"/>
          </p:cNvPicPr>
          <p:nvPr/>
        </p:nvPicPr>
        <p:blipFill>
          <a:blip r:embed="rId5"/>
          <a:stretch>
            <a:fillRect/>
          </a:stretch>
        </p:blipFill>
        <p:spPr>
          <a:xfrm>
            <a:off x="124692" y="3896591"/>
            <a:ext cx="3490912" cy="2566553"/>
          </a:xfrm>
          <a:prstGeom prst="rect">
            <a:avLst/>
          </a:prstGeom>
        </p:spPr>
      </p:pic>
      <p:pic>
        <p:nvPicPr>
          <p:cNvPr id="8" name="Picture 7"/>
          <p:cNvPicPr>
            <a:picLocks noChangeAspect="1"/>
          </p:cNvPicPr>
          <p:nvPr/>
        </p:nvPicPr>
        <p:blipFill>
          <a:blip r:embed="rId6"/>
          <a:stretch>
            <a:fillRect/>
          </a:stretch>
        </p:blipFill>
        <p:spPr>
          <a:xfrm>
            <a:off x="4160693" y="3823856"/>
            <a:ext cx="3145416" cy="2639288"/>
          </a:xfrm>
          <a:prstGeom prst="rect">
            <a:avLst/>
          </a:prstGeom>
        </p:spPr>
      </p:pic>
      <p:pic>
        <p:nvPicPr>
          <p:cNvPr id="9" name="Picture 8"/>
          <p:cNvPicPr>
            <a:picLocks noChangeAspect="1"/>
          </p:cNvPicPr>
          <p:nvPr/>
        </p:nvPicPr>
        <p:blipFill>
          <a:blip r:embed="rId7"/>
          <a:stretch>
            <a:fillRect/>
          </a:stretch>
        </p:blipFill>
        <p:spPr>
          <a:xfrm>
            <a:off x="7653770" y="3823856"/>
            <a:ext cx="3371850" cy="2639288"/>
          </a:xfrm>
          <a:prstGeom prst="rect">
            <a:avLst/>
          </a:prstGeom>
        </p:spPr>
      </p:pic>
    </p:spTree>
    <p:extLst>
      <p:ext uri="{BB962C8B-B14F-4D97-AF65-F5344CB8AC3E}">
        <p14:creationId xmlns:p14="http://schemas.microsoft.com/office/powerpoint/2010/main" val="2021123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pic>
        <p:nvPicPr>
          <p:cNvPr id="14" name="Picture Placeholder 13" descr="arial view of snowy ground and pine trees">
            <a:extLst>
              <a:ext uri="{FF2B5EF4-FFF2-40B4-BE49-F238E27FC236}">
                <a16:creationId xmlns="" xmlns:a16="http://schemas.microsoft.com/office/drawing/2014/main" id="{2DD80BD6-4966-4B27-A63C-89B71D8967E8}"/>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t="6873" b="6873"/>
          <a:stretch/>
        </p:blipFill>
        <p:spPr/>
      </p:pic>
      <p:sp>
        <p:nvSpPr>
          <p:cNvPr id="6" name="Content Placeholder 5">
            <a:extLst>
              <a:ext uri="{FF2B5EF4-FFF2-40B4-BE49-F238E27FC236}">
                <a16:creationId xmlns="" xmlns:a16="http://schemas.microsoft.com/office/drawing/2014/main" id="{2645A1B7-8B88-4D90-983D-BAA2E9AAFFD3}"/>
              </a:ext>
            </a:extLst>
          </p:cNvPr>
          <p:cNvSpPr>
            <a:spLocks noGrp="1"/>
          </p:cNvSpPr>
          <p:nvPr>
            <p:ph idx="15"/>
          </p:nvPr>
        </p:nvSpPr>
        <p:spPr>
          <a:xfrm>
            <a:off x="6504709" y="86715"/>
            <a:ext cx="5423659" cy="5929622"/>
          </a:xfrm>
        </p:spPr>
        <p:txBody>
          <a:bodyPr/>
          <a:lstStyle/>
          <a:p>
            <a:pPr marL="0" indent="0">
              <a:buNone/>
            </a:pPr>
            <a:r>
              <a:rPr lang="en-US" sz="2800" dirty="0" smtClean="0"/>
              <a:t>We </a:t>
            </a:r>
            <a:r>
              <a:rPr lang="en-US" sz="2800" dirty="0"/>
              <a:t>have 15 years of experience in dealing and implementing projects for </a:t>
            </a:r>
            <a:r>
              <a:rPr lang="en-US" sz="2800" dirty="0" smtClean="0"/>
              <a:t>Various central &amp; State government agencies. </a:t>
            </a:r>
            <a:r>
              <a:rPr lang="en-US" sz="2800" dirty="0"/>
              <a:t>Micronet Solutions has line production facilities to handle large volumes of </a:t>
            </a:r>
            <a:r>
              <a:rPr lang="en-US" sz="2800" dirty="0" smtClean="0"/>
              <a:t>spatial data </a:t>
            </a:r>
            <a:r>
              <a:rPr lang="en-US" sz="2800" dirty="0"/>
              <a:t>ensuring timely deliverables and quality outputs. </a:t>
            </a:r>
            <a:r>
              <a:rPr lang="en-US" sz="2800" dirty="0" err="1"/>
              <a:t>Simplying</a:t>
            </a:r>
            <a:r>
              <a:rPr lang="en-US" sz="2800" dirty="0"/>
              <a:t> complex problems for geo-spatial database creation and ensuring industry standard quality benchmarks are our </a:t>
            </a:r>
            <a:r>
              <a:rPr lang="en-US" sz="2800" dirty="0" err="1"/>
              <a:t>forte.We</a:t>
            </a:r>
            <a:r>
              <a:rPr lang="en-US" sz="2800" dirty="0"/>
              <a:t> are authorized Distributors of Airbus </a:t>
            </a:r>
            <a:r>
              <a:rPr lang="en-US" sz="2800" dirty="0" err="1"/>
              <a:t>Defence</a:t>
            </a:r>
            <a:r>
              <a:rPr lang="en-US" sz="2800" dirty="0"/>
              <a:t> and Space (France) </a:t>
            </a:r>
            <a:r>
              <a:rPr lang="en-US" sz="2800" dirty="0" smtClean="0"/>
              <a:t>for </a:t>
            </a:r>
            <a:r>
              <a:rPr lang="en-US" sz="2800" dirty="0" err="1" smtClean="0"/>
              <a:t>india</a:t>
            </a:r>
            <a:r>
              <a:rPr lang="en-US" sz="2800" dirty="0" smtClean="0"/>
              <a:t> and Planet labs marketing partner</a:t>
            </a:r>
            <a:endParaRPr lang="en-US" sz="2800" dirty="0"/>
          </a:p>
        </p:txBody>
      </p:sp>
      <p:grpSp>
        <p:nvGrpSpPr>
          <p:cNvPr id="46" name="Group 45">
            <a:extLst>
              <a:ext uri="{FF2B5EF4-FFF2-40B4-BE49-F238E27FC236}">
                <a16:creationId xmlns="" xmlns:a16="http://schemas.microsoft.com/office/drawing/2014/main" id="{62DF6AE8-6133-4C1E-91DD-755705ACF0F1}"/>
              </a:ext>
              <a:ext uri="{C183D7F6-B498-43B3-948B-1728B52AA6E4}">
                <adec:decorative xmlns=""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t="10194" b="14959"/>
          <a:stretch/>
        </p:blipFill>
        <p:spPr>
          <a:xfrm>
            <a:off x="84000" y="87257"/>
            <a:ext cx="6105210" cy="6101489"/>
          </a:xfrm>
          <a:prstGeom prst="rect">
            <a:avLst/>
          </a:prstGeom>
        </p:spPr>
      </p:pic>
    </p:spTree>
    <p:extLst>
      <p:ext uri="{BB962C8B-B14F-4D97-AF65-F5344CB8AC3E}">
        <p14:creationId xmlns:p14="http://schemas.microsoft.com/office/powerpoint/2010/main" val="795754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D215A-7D9D-4B71-81A1-3220FCFE316C}"/>
              </a:ext>
            </a:extLst>
          </p:cNvPr>
          <p:cNvSpPr>
            <a:spLocks noGrp="1"/>
          </p:cNvSpPr>
          <p:nvPr>
            <p:ph type="title"/>
          </p:nvPr>
        </p:nvSpPr>
        <p:spPr>
          <a:xfrm>
            <a:off x="170393" y="134433"/>
            <a:ext cx="11340000" cy="432000"/>
          </a:xfrm>
        </p:spPr>
        <p:txBody>
          <a:bodyPr/>
          <a:lstStyle/>
          <a:p>
            <a:r>
              <a:rPr lang="en-US" dirty="0"/>
              <a:t>The </a:t>
            </a:r>
            <a:r>
              <a:rPr lang="en-US" dirty="0" smtClean="0"/>
              <a:t>Key solutions</a:t>
            </a:r>
            <a:endParaRPr lang="en-US" dirty="0"/>
          </a:p>
        </p:txBody>
      </p:sp>
      <p:sp>
        <p:nvSpPr>
          <p:cNvPr id="4" name="Text Placeholder 3">
            <a:extLst>
              <a:ext uri="{FF2B5EF4-FFF2-40B4-BE49-F238E27FC236}">
                <a16:creationId xmlns="" xmlns:a16="http://schemas.microsoft.com/office/drawing/2014/main" id="{79CEA89E-0B03-4727-AB47-73EA4E2DF948}"/>
              </a:ext>
            </a:extLst>
          </p:cNvPr>
          <p:cNvSpPr>
            <a:spLocks noGrp="1"/>
          </p:cNvSpPr>
          <p:nvPr>
            <p:ph type="body" sz="quarter" idx="12"/>
          </p:nvPr>
        </p:nvSpPr>
        <p:spPr>
          <a:xfrm>
            <a:off x="3056256" y="2468253"/>
            <a:ext cx="1774958" cy="1487985"/>
          </a:xfrm>
        </p:spPr>
        <p:txBody>
          <a:bodyPr/>
          <a:lstStyle/>
          <a:p>
            <a:pPr lvl="0" algn="l">
              <a:spcBef>
                <a:spcPts val="0"/>
              </a:spcBef>
            </a:pPr>
            <a:r>
              <a:rPr lang="en-IN" sz="1300" dirty="0"/>
              <a:t>Crop identification </a:t>
            </a:r>
            <a:r>
              <a:rPr lang="en-IN" sz="1300" dirty="0" smtClean="0"/>
              <a:t>&amp; </a:t>
            </a:r>
            <a:r>
              <a:rPr lang="en-IN" sz="1300" dirty="0"/>
              <a:t>Monitoring</a:t>
            </a:r>
          </a:p>
          <a:p>
            <a:pPr lvl="0" algn="l">
              <a:spcBef>
                <a:spcPts val="0"/>
              </a:spcBef>
            </a:pPr>
            <a:r>
              <a:rPr lang="en-IN" sz="1300" dirty="0"/>
              <a:t>Crop health and Monitoring</a:t>
            </a:r>
          </a:p>
          <a:p>
            <a:pPr lvl="0" algn="l">
              <a:spcBef>
                <a:spcPts val="0"/>
              </a:spcBef>
            </a:pPr>
            <a:r>
              <a:rPr lang="en-IN" sz="1300" dirty="0"/>
              <a:t>Crop yield Estimation</a:t>
            </a:r>
          </a:p>
          <a:p>
            <a:pPr lvl="0" algn="l">
              <a:spcBef>
                <a:spcPts val="0"/>
              </a:spcBef>
            </a:pPr>
            <a:r>
              <a:rPr lang="en-IN" sz="1300" dirty="0"/>
              <a:t>Crop rotation Monitoring</a:t>
            </a:r>
          </a:p>
          <a:p>
            <a:pPr lvl="0" algn="l">
              <a:spcBef>
                <a:spcPts val="0"/>
              </a:spcBef>
            </a:pPr>
            <a:r>
              <a:rPr lang="en-IN" sz="1300" dirty="0"/>
              <a:t>Crop Damage Estimation</a:t>
            </a:r>
          </a:p>
          <a:p>
            <a:pPr lvl="0" algn="l">
              <a:spcBef>
                <a:spcPts val="0"/>
              </a:spcBef>
            </a:pPr>
            <a:r>
              <a:rPr lang="en-IN" sz="1300" dirty="0"/>
              <a:t>Field </a:t>
            </a:r>
            <a:r>
              <a:rPr lang="en-IN" sz="1300" dirty="0" smtClean="0"/>
              <a:t>activity, Soil </a:t>
            </a:r>
            <a:r>
              <a:rPr lang="en-IN" sz="1300" dirty="0"/>
              <a:t>Moisture</a:t>
            </a:r>
            <a:endParaRPr lang="en-US" sz="1300" dirty="0"/>
          </a:p>
        </p:txBody>
      </p:sp>
      <p:sp>
        <p:nvSpPr>
          <p:cNvPr id="5" name="Text Placeholder 4">
            <a:extLst>
              <a:ext uri="{FF2B5EF4-FFF2-40B4-BE49-F238E27FC236}">
                <a16:creationId xmlns="" xmlns:a16="http://schemas.microsoft.com/office/drawing/2014/main" id="{C4F969E5-6F82-4658-A735-72D16DDDD1D8}"/>
              </a:ext>
            </a:extLst>
          </p:cNvPr>
          <p:cNvSpPr>
            <a:spLocks noGrp="1"/>
          </p:cNvSpPr>
          <p:nvPr>
            <p:ph type="body" sz="quarter" idx="13"/>
          </p:nvPr>
        </p:nvSpPr>
        <p:spPr>
          <a:xfrm>
            <a:off x="6310509" y="2811681"/>
            <a:ext cx="1757385" cy="900000"/>
          </a:xfrm>
        </p:spPr>
        <p:txBody>
          <a:bodyPr/>
          <a:lstStyle/>
          <a:p>
            <a:pPr algn="l"/>
            <a:r>
              <a:rPr lang="en-US" sz="1300" dirty="0" smtClean="0"/>
              <a:t>Change Detection Services</a:t>
            </a:r>
          </a:p>
          <a:p>
            <a:pPr algn="l"/>
            <a:r>
              <a:rPr lang="en-US" sz="1300" dirty="0" smtClean="0"/>
              <a:t>Volumetric Changes</a:t>
            </a:r>
            <a:endParaRPr lang="en-US" sz="1300" dirty="0"/>
          </a:p>
        </p:txBody>
      </p:sp>
      <p:sp>
        <p:nvSpPr>
          <p:cNvPr id="6" name="Text Placeholder 5">
            <a:extLst>
              <a:ext uri="{FF2B5EF4-FFF2-40B4-BE49-F238E27FC236}">
                <a16:creationId xmlns="" xmlns:a16="http://schemas.microsoft.com/office/drawing/2014/main" id="{A163F1F1-E70E-4823-905B-45B18FCD35FA}"/>
              </a:ext>
            </a:extLst>
          </p:cNvPr>
          <p:cNvSpPr>
            <a:spLocks noGrp="1"/>
          </p:cNvSpPr>
          <p:nvPr>
            <p:ph type="body" sz="quarter" idx="14"/>
          </p:nvPr>
        </p:nvSpPr>
        <p:spPr>
          <a:xfrm>
            <a:off x="9268717" y="2811215"/>
            <a:ext cx="2087984" cy="900466"/>
          </a:xfrm>
        </p:spPr>
        <p:txBody>
          <a:bodyPr/>
          <a:lstStyle/>
          <a:p>
            <a:pPr algn="l">
              <a:spcBef>
                <a:spcPts val="0"/>
              </a:spcBef>
            </a:pPr>
            <a:r>
              <a:rPr lang="en-US" sz="1300" dirty="0"/>
              <a:t>Water Pipeline Networks, Sewage Networks, Electrical </a:t>
            </a:r>
            <a:r>
              <a:rPr lang="en-US" sz="1300" dirty="0" smtClean="0"/>
              <a:t>Networks, </a:t>
            </a:r>
          </a:p>
          <a:p>
            <a:pPr algn="l">
              <a:spcBef>
                <a:spcPts val="0"/>
              </a:spcBef>
            </a:pPr>
            <a:r>
              <a:rPr lang="en-US" sz="1300" dirty="0" smtClean="0"/>
              <a:t>Road Transportions</a:t>
            </a:r>
          </a:p>
          <a:p>
            <a:endParaRPr lang="en-US" dirty="0"/>
          </a:p>
        </p:txBody>
      </p:sp>
      <p:sp>
        <p:nvSpPr>
          <p:cNvPr id="7" name="Text Placeholder 6">
            <a:extLst>
              <a:ext uri="{FF2B5EF4-FFF2-40B4-BE49-F238E27FC236}">
                <a16:creationId xmlns="" xmlns:a16="http://schemas.microsoft.com/office/drawing/2014/main" id="{A938F1A8-AEA6-473B-9AF3-DA6DF3A50827}"/>
              </a:ext>
            </a:extLst>
          </p:cNvPr>
          <p:cNvSpPr>
            <a:spLocks noGrp="1"/>
          </p:cNvSpPr>
          <p:nvPr>
            <p:ph type="body" sz="quarter" idx="15"/>
          </p:nvPr>
        </p:nvSpPr>
        <p:spPr>
          <a:xfrm>
            <a:off x="509903" y="5522030"/>
            <a:ext cx="2265902" cy="1391394"/>
          </a:xfrm>
        </p:spPr>
        <p:txBody>
          <a:bodyPr/>
          <a:lstStyle/>
          <a:p>
            <a:pPr algn="l">
              <a:spcBef>
                <a:spcPts val="0"/>
              </a:spcBef>
            </a:pPr>
            <a:r>
              <a:rPr lang="en-US" sz="1300" dirty="0" smtClean="0"/>
              <a:t>Mapping </a:t>
            </a:r>
            <a:r>
              <a:rPr lang="en-US" sz="1300" dirty="0"/>
              <a:t>of crown density for reserve forests</a:t>
            </a:r>
          </a:p>
          <a:p>
            <a:pPr algn="l">
              <a:spcBef>
                <a:spcPts val="0"/>
              </a:spcBef>
            </a:pPr>
            <a:r>
              <a:rPr lang="en-US" sz="1300" dirty="0"/>
              <a:t>Identification of potential sites for afforestation purpose</a:t>
            </a:r>
          </a:p>
          <a:p>
            <a:pPr algn="l">
              <a:spcBef>
                <a:spcPts val="0"/>
              </a:spcBef>
            </a:pPr>
            <a:r>
              <a:rPr lang="en-US" sz="1300" dirty="0"/>
              <a:t>Creation of baseline information for forest and wastelands management</a:t>
            </a:r>
          </a:p>
        </p:txBody>
      </p:sp>
      <p:sp>
        <p:nvSpPr>
          <p:cNvPr id="8" name="Text Placeholder 7">
            <a:extLst>
              <a:ext uri="{FF2B5EF4-FFF2-40B4-BE49-F238E27FC236}">
                <a16:creationId xmlns="" xmlns:a16="http://schemas.microsoft.com/office/drawing/2014/main" id="{E6971D8C-ECC5-4EDD-AC10-DDF4CA7E9DC3}"/>
              </a:ext>
            </a:extLst>
          </p:cNvPr>
          <p:cNvSpPr>
            <a:spLocks noGrp="1"/>
          </p:cNvSpPr>
          <p:nvPr>
            <p:ph type="body" sz="quarter" idx="16"/>
          </p:nvPr>
        </p:nvSpPr>
        <p:spPr>
          <a:xfrm>
            <a:off x="662724" y="2261175"/>
            <a:ext cx="1606320" cy="504000"/>
          </a:xfrm>
        </p:spPr>
        <p:txBody>
          <a:bodyPr/>
          <a:lstStyle/>
          <a:p>
            <a:r>
              <a:rPr lang="en-IN" sz="1200" dirty="0"/>
              <a:t>Photogrammetry Services</a:t>
            </a:r>
          </a:p>
        </p:txBody>
      </p:sp>
      <p:sp>
        <p:nvSpPr>
          <p:cNvPr id="9" name="Text Placeholder 8">
            <a:extLst>
              <a:ext uri="{FF2B5EF4-FFF2-40B4-BE49-F238E27FC236}">
                <a16:creationId xmlns="" xmlns:a16="http://schemas.microsoft.com/office/drawing/2014/main" id="{A6E9F776-E542-4D93-851A-A3A10F6D2A7D}"/>
              </a:ext>
            </a:extLst>
          </p:cNvPr>
          <p:cNvSpPr>
            <a:spLocks noGrp="1"/>
          </p:cNvSpPr>
          <p:nvPr>
            <p:ph type="body" sz="quarter" idx="17"/>
          </p:nvPr>
        </p:nvSpPr>
        <p:spPr>
          <a:xfrm>
            <a:off x="3085824" y="2263747"/>
            <a:ext cx="1416266" cy="337193"/>
          </a:xfrm>
        </p:spPr>
        <p:txBody>
          <a:bodyPr/>
          <a:lstStyle/>
          <a:p>
            <a:r>
              <a:rPr lang="en-US" sz="1200" dirty="0" smtClean="0"/>
              <a:t>Agriculture</a:t>
            </a:r>
            <a:endParaRPr lang="en-US" sz="1200" dirty="0"/>
          </a:p>
        </p:txBody>
      </p:sp>
      <p:sp>
        <p:nvSpPr>
          <p:cNvPr id="10" name="Text Placeholder 9">
            <a:extLst>
              <a:ext uri="{FF2B5EF4-FFF2-40B4-BE49-F238E27FC236}">
                <a16:creationId xmlns="" xmlns:a16="http://schemas.microsoft.com/office/drawing/2014/main" id="{CE222CAE-9234-4B0E-90FC-584C469313C6}"/>
              </a:ext>
            </a:extLst>
          </p:cNvPr>
          <p:cNvSpPr>
            <a:spLocks noGrp="1"/>
          </p:cNvSpPr>
          <p:nvPr>
            <p:ph type="body" sz="quarter" idx="18"/>
          </p:nvPr>
        </p:nvSpPr>
        <p:spPr>
          <a:xfrm>
            <a:off x="6093473" y="2376152"/>
            <a:ext cx="2160588" cy="504000"/>
          </a:xfrm>
        </p:spPr>
        <p:txBody>
          <a:bodyPr/>
          <a:lstStyle/>
          <a:p>
            <a:r>
              <a:rPr lang="en-US" sz="1300" dirty="0" smtClean="0"/>
              <a:t>Mine Monitoring Solutions</a:t>
            </a:r>
            <a:endParaRPr lang="en-US" sz="1300" dirty="0"/>
          </a:p>
        </p:txBody>
      </p:sp>
      <p:sp>
        <p:nvSpPr>
          <p:cNvPr id="11" name="Text Placeholder 10">
            <a:extLst>
              <a:ext uri="{FF2B5EF4-FFF2-40B4-BE49-F238E27FC236}">
                <a16:creationId xmlns="" xmlns:a16="http://schemas.microsoft.com/office/drawing/2014/main" id="{ACD29343-5246-427C-BFCC-F61B25177CF4}"/>
              </a:ext>
            </a:extLst>
          </p:cNvPr>
          <p:cNvSpPr>
            <a:spLocks noGrp="1"/>
          </p:cNvSpPr>
          <p:nvPr>
            <p:ph type="body" sz="quarter" idx="19"/>
          </p:nvPr>
        </p:nvSpPr>
        <p:spPr>
          <a:xfrm>
            <a:off x="9251327" y="2355527"/>
            <a:ext cx="2160587" cy="504000"/>
          </a:xfrm>
        </p:spPr>
        <p:txBody>
          <a:bodyPr/>
          <a:lstStyle/>
          <a:p>
            <a:r>
              <a:rPr lang="en-US" sz="1300" dirty="0"/>
              <a:t>Cadastral Mapping and Urban Mapping</a:t>
            </a:r>
          </a:p>
          <a:p>
            <a:endParaRPr lang="en-US" dirty="0"/>
          </a:p>
        </p:txBody>
      </p:sp>
      <p:sp>
        <p:nvSpPr>
          <p:cNvPr id="12" name="Text Placeholder 11">
            <a:extLst>
              <a:ext uri="{FF2B5EF4-FFF2-40B4-BE49-F238E27FC236}">
                <a16:creationId xmlns="" xmlns:a16="http://schemas.microsoft.com/office/drawing/2014/main" id="{6248F5E2-762B-44E2-83B5-C078E3551BEA}"/>
              </a:ext>
            </a:extLst>
          </p:cNvPr>
          <p:cNvSpPr>
            <a:spLocks noGrp="1"/>
          </p:cNvSpPr>
          <p:nvPr>
            <p:ph type="body" sz="quarter" idx="20"/>
          </p:nvPr>
        </p:nvSpPr>
        <p:spPr>
          <a:xfrm>
            <a:off x="444048" y="5221005"/>
            <a:ext cx="2160588" cy="504000"/>
          </a:xfrm>
        </p:spPr>
        <p:txBody>
          <a:bodyPr/>
          <a:lstStyle/>
          <a:p>
            <a:r>
              <a:rPr lang="en-US" sz="1300" dirty="0" smtClean="0"/>
              <a:t>Forestry and Environment</a:t>
            </a:r>
            <a:endParaRPr lang="en-US" sz="1300" dirty="0"/>
          </a:p>
        </p:txBody>
      </p:sp>
      <p:sp>
        <p:nvSpPr>
          <p:cNvPr id="13" name="Text Placeholder 12">
            <a:extLst>
              <a:ext uri="{FF2B5EF4-FFF2-40B4-BE49-F238E27FC236}">
                <a16:creationId xmlns="" xmlns:a16="http://schemas.microsoft.com/office/drawing/2014/main" id="{A6B0E616-411B-4401-BC87-821D72B9D614}"/>
              </a:ext>
            </a:extLst>
          </p:cNvPr>
          <p:cNvSpPr>
            <a:spLocks noGrp="1"/>
          </p:cNvSpPr>
          <p:nvPr>
            <p:ph type="body" sz="quarter" idx="21"/>
          </p:nvPr>
        </p:nvSpPr>
        <p:spPr>
          <a:xfrm>
            <a:off x="535700" y="2656826"/>
            <a:ext cx="1925516" cy="1470508"/>
          </a:xfrm>
        </p:spPr>
        <p:txBody>
          <a:bodyPr/>
          <a:lstStyle/>
          <a:p>
            <a:pPr algn="l">
              <a:spcBef>
                <a:spcPts val="0"/>
              </a:spcBef>
            </a:pPr>
            <a:r>
              <a:rPr lang="en-IN" sz="1300" dirty="0" smtClean="0"/>
              <a:t>Aerial Triangulation</a:t>
            </a:r>
          </a:p>
          <a:p>
            <a:pPr algn="l">
              <a:spcBef>
                <a:spcPts val="0"/>
              </a:spcBef>
            </a:pPr>
            <a:r>
              <a:rPr lang="en-IN" sz="1300" dirty="0"/>
              <a:t>Stereo Compilation / 3D Map production</a:t>
            </a:r>
            <a:endParaRPr lang="en-IN" sz="1300" dirty="0" smtClean="0"/>
          </a:p>
          <a:p>
            <a:pPr algn="l">
              <a:spcBef>
                <a:spcPts val="0"/>
              </a:spcBef>
            </a:pPr>
            <a:r>
              <a:rPr lang="en-IN" sz="1300" dirty="0"/>
              <a:t>Digital Elevation </a:t>
            </a:r>
            <a:r>
              <a:rPr lang="en-IN" sz="1300" dirty="0" smtClean="0"/>
              <a:t>Model</a:t>
            </a:r>
          </a:p>
          <a:p>
            <a:pPr algn="l">
              <a:spcBef>
                <a:spcPts val="0"/>
              </a:spcBef>
            </a:pPr>
            <a:r>
              <a:rPr lang="en-IN" sz="1300" dirty="0"/>
              <a:t>Digital Surface </a:t>
            </a:r>
            <a:r>
              <a:rPr lang="en-IN" sz="1300" dirty="0" smtClean="0"/>
              <a:t>Model</a:t>
            </a:r>
          </a:p>
          <a:p>
            <a:pPr algn="l">
              <a:spcBef>
                <a:spcPts val="0"/>
              </a:spcBef>
            </a:pPr>
            <a:r>
              <a:rPr lang="en-IN" sz="1300" dirty="0"/>
              <a:t>Digital Terrain </a:t>
            </a:r>
            <a:r>
              <a:rPr lang="en-IN" sz="1300" dirty="0" smtClean="0"/>
              <a:t>Model</a:t>
            </a:r>
          </a:p>
          <a:p>
            <a:pPr algn="l">
              <a:spcBef>
                <a:spcPts val="0"/>
              </a:spcBef>
            </a:pPr>
            <a:r>
              <a:rPr lang="en-IN" sz="1300" dirty="0" smtClean="0"/>
              <a:t>Digital </a:t>
            </a:r>
            <a:r>
              <a:rPr lang="en-IN" sz="1300" dirty="0" err="1" smtClean="0"/>
              <a:t>Orthophoto</a:t>
            </a:r>
            <a:endParaRPr lang="en-US" sz="1300" dirty="0"/>
          </a:p>
        </p:txBody>
      </p:sp>
      <p:pic>
        <p:nvPicPr>
          <p:cNvPr id="16" name="Picture 15"/>
          <p:cNvPicPr>
            <a:picLocks noChangeAspect="1"/>
          </p:cNvPicPr>
          <p:nvPr/>
        </p:nvPicPr>
        <p:blipFill>
          <a:blip r:embed="rId3"/>
          <a:stretch>
            <a:fillRect/>
          </a:stretch>
        </p:blipFill>
        <p:spPr>
          <a:xfrm>
            <a:off x="509903" y="735802"/>
            <a:ext cx="1935460" cy="1484769"/>
          </a:xfrm>
          <a:prstGeom prst="rect">
            <a:avLst/>
          </a:prstGeom>
        </p:spPr>
      </p:pic>
      <p:sp>
        <p:nvSpPr>
          <p:cNvPr id="17" name="TextBox 16"/>
          <p:cNvSpPr txBox="1"/>
          <p:nvPr/>
        </p:nvSpPr>
        <p:spPr>
          <a:xfrm>
            <a:off x="-656823" y="1918952"/>
            <a:ext cx="914400" cy="914400"/>
          </a:xfrm>
          <a:prstGeom prst="rect">
            <a:avLst/>
          </a:prstGeom>
          <a:noFill/>
        </p:spPr>
        <p:txBody>
          <a:bodyPr wrap="none" lIns="0" tIns="0" rIns="0" bIns="0" rtlCol="0">
            <a:noAutofit/>
          </a:bodyPr>
          <a:lstStyle/>
          <a:p>
            <a:pPr algn="l"/>
            <a:endParaRPr lang="en-IN" sz="1200" dirty="0" smtClean="0">
              <a:solidFill>
                <a:schemeClr val="tx1">
                  <a:lumMod val="75000"/>
                  <a:lumOff val="25000"/>
                </a:schemeClr>
              </a:solidFill>
              <a:latin typeface="+mn-lt"/>
            </a:endParaRPr>
          </a:p>
        </p:txBody>
      </p:sp>
      <p:pic>
        <p:nvPicPr>
          <p:cNvPr id="18" name="Picture 17"/>
          <p:cNvPicPr>
            <a:picLocks noChangeAspect="1"/>
          </p:cNvPicPr>
          <p:nvPr/>
        </p:nvPicPr>
        <p:blipFill>
          <a:blip r:embed="rId4"/>
          <a:stretch>
            <a:fillRect/>
          </a:stretch>
        </p:blipFill>
        <p:spPr>
          <a:xfrm>
            <a:off x="448848" y="3956238"/>
            <a:ext cx="2274187" cy="1238573"/>
          </a:xfrm>
          <a:prstGeom prst="rect">
            <a:avLst/>
          </a:prstGeom>
        </p:spPr>
      </p:pic>
      <p:pic>
        <p:nvPicPr>
          <p:cNvPr id="19" name="Picture 18"/>
          <p:cNvPicPr>
            <a:picLocks noChangeAspect="1"/>
          </p:cNvPicPr>
          <p:nvPr/>
        </p:nvPicPr>
        <p:blipFill>
          <a:blip r:embed="rId5"/>
          <a:stretch>
            <a:fillRect/>
          </a:stretch>
        </p:blipFill>
        <p:spPr>
          <a:xfrm>
            <a:off x="9105153" y="805832"/>
            <a:ext cx="2415112" cy="1532316"/>
          </a:xfrm>
          <a:prstGeom prst="rect">
            <a:avLst/>
          </a:prstGeom>
        </p:spPr>
      </p:pic>
      <p:pic>
        <p:nvPicPr>
          <p:cNvPr id="21" name="Picture 20"/>
          <p:cNvPicPr>
            <a:picLocks noChangeAspect="1"/>
          </p:cNvPicPr>
          <p:nvPr/>
        </p:nvPicPr>
        <p:blipFill>
          <a:blip r:embed="rId6"/>
          <a:stretch>
            <a:fillRect/>
          </a:stretch>
        </p:blipFill>
        <p:spPr>
          <a:xfrm>
            <a:off x="5954293" y="819434"/>
            <a:ext cx="2469815" cy="1496140"/>
          </a:xfrm>
          <a:prstGeom prst="rect">
            <a:avLst/>
          </a:prstGeom>
        </p:spPr>
      </p:pic>
      <p:pic>
        <p:nvPicPr>
          <p:cNvPr id="3" name="Picture 2"/>
          <p:cNvPicPr>
            <a:picLocks noChangeAspect="1"/>
          </p:cNvPicPr>
          <p:nvPr/>
        </p:nvPicPr>
        <p:blipFill>
          <a:blip r:embed="rId7"/>
          <a:stretch>
            <a:fillRect/>
          </a:stretch>
        </p:blipFill>
        <p:spPr>
          <a:xfrm>
            <a:off x="2854654" y="735801"/>
            <a:ext cx="2508105" cy="1484769"/>
          </a:xfrm>
          <a:prstGeom prst="rect">
            <a:avLst/>
          </a:prstGeom>
        </p:spPr>
      </p:pic>
      <p:sp>
        <p:nvSpPr>
          <p:cNvPr id="15" name="TextBox 14"/>
          <p:cNvSpPr txBox="1"/>
          <p:nvPr/>
        </p:nvSpPr>
        <p:spPr>
          <a:xfrm>
            <a:off x="9608083" y="3580482"/>
            <a:ext cx="1447077" cy="513247"/>
          </a:xfrm>
          <a:prstGeom prst="rect">
            <a:avLst/>
          </a:prstGeom>
          <a:noFill/>
        </p:spPr>
        <p:txBody>
          <a:bodyPr wrap="square" lIns="0" tIns="0" rIns="0" bIns="0" rtlCol="0">
            <a:noAutofit/>
          </a:bodyPr>
          <a:lstStyle/>
          <a:p>
            <a:pPr algn="l"/>
            <a:endParaRPr lang="en-IN" sz="1200" dirty="0" smtClean="0">
              <a:solidFill>
                <a:schemeClr val="tx1">
                  <a:lumMod val="75000"/>
                  <a:lumOff val="25000"/>
                </a:schemeClr>
              </a:solidFill>
              <a:latin typeface="+mn-lt"/>
            </a:endParaRPr>
          </a:p>
        </p:txBody>
      </p:sp>
      <p:pic>
        <p:nvPicPr>
          <p:cNvPr id="26" name="Picture 25"/>
          <p:cNvPicPr>
            <a:picLocks noChangeAspect="1"/>
          </p:cNvPicPr>
          <p:nvPr/>
        </p:nvPicPr>
        <p:blipFill>
          <a:blip r:embed="rId8"/>
          <a:stretch>
            <a:fillRect/>
          </a:stretch>
        </p:blipFill>
        <p:spPr>
          <a:xfrm>
            <a:off x="2909770" y="3956238"/>
            <a:ext cx="2664797" cy="1265832"/>
          </a:xfrm>
          <a:prstGeom prst="rect">
            <a:avLst/>
          </a:prstGeom>
        </p:spPr>
      </p:pic>
      <p:sp>
        <p:nvSpPr>
          <p:cNvPr id="27" name="TextBox 26"/>
          <p:cNvSpPr txBox="1"/>
          <p:nvPr/>
        </p:nvSpPr>
        <p:spPr>
          <a:xfrm>
            <a:off x="3514581" y="5264008"/>
            <a:ext cx="1188249" cy="229180"/>
          </a:xfrm>
          <a:prstGeom prst="rect">
            <a:avLst/>
          </a:prstGeom>
          <a:noFill/>
        </p:spPr>
        <p:txBody>
          <a:bodyPr wrap="square" lIns="0" tIns="0" rIns="0" bIns="0" rtlCol="0">
            <a:noAutofit/>
          </a:bodyPr>
          <a:lstStyle/>
          <a:p>
            <a:pPr algn="ctr"/>
            <a:r>
              <a:rPr lang="en-US" sz="1400" b="1" dirty="0" smtClean="0">
                <a:solidFill>
                  <a:schemeClr val="tx1">
                    <a:lumMod val="75000"/>
                    <a:lumOff val="25000"/>
                  </a:schemeClr>
                </a:solidFill>
                <a:latin typeface="+mn-lt"/>
              </a:rPr>
              <a:t>Oil and  Gas</a:t>
            </a:r>
            <a:endParaRPr lang="en-IN" sz="1400" b="1" dirty="0" smtClean="0">
              <a:solidFill>
                <a:schemeClr val="tx1">
                  <a:lumMod val="75000"/>
                  <a:lumOff val="25000"/>
                </a:schemeClr>
              </a:solidFill>
              <a:latin typeface="+mn-lt"/>
            </a:endParaRPr>
          </a:p>
        </p:txBody>
      </p:sp>
      <p:sp>
        <p:nvSpPr>
          <p:cNvPr id="28" name="Rectangle 27"/>
          <p:cNvSpPr/>
          <p:nvPr/>
        </p:nvSpPr>
        <p:spPr>
          <a:xfrm>
            <a:off x="2775805" y="5473005"/>
            <a:ext cx="3534703" cy="1277273"/>
          </a:xfrm>
          <a:prstGeom prst="rect">
            <a:avLst/>
          </a:prstGeom>
        </p:spPr>
        <p:txBody>
          <a:bodyPr wrap="square">
            <a:spAutoFit/>
          </a:bodyPr>
          <a:lstStyle/>
          <a:p>
            <a:r>
              <a:rPr lang="en-US" sz="1100" dirty="0"/>
              <a:t>Detect seismic lines and well locations</a:t>
            </a:r>
          </a:p>
          <a:p>
            <a:r>
              <a:rPr lang="en-US" sz="1100" dirty="0"/>
              <a:t>Document persistent offshore oil seepage</a:t>
            </a:r>
          </a:p>
          <a:p>
            <a:r>
              <a:rPr lang="en-US" sz="1100" dirty="0"/>
              <a:t>Map rock formations, elevation, </a:t>
            </a:r>
            <a:r>
              <a:rPr lang="en-US" sz="1100" dirty="0" smtClean="0"/>
              <a:t>and major </a:t>
            </a:r>
            <a:r>
              <a:rPr lang="en-US" sz="1100" dirty="0"/>
              <a:t>structures</a:t>
            </a:r>
          </a:p>
          <a:p>
            <a:r>
              <a:rPr lang="en-US" sz="1100" dirty="0"/>
              <a:t>Update coordinates of old well locations</a:t>
            </a:r>
          </a:p>
          <a:p>
            <a:r>
              <a:rPr lang="en-US" sz="1100" dirty="0"/>
              <a:t>Differentiate major rock types</a:t>
            </a:r>
          </a:p>
          <a:p>
            <a:r>
              <a:rPr lang="en-US" sz="1100" dirty="0"/>
              <a:t>Identify barren and productive basin areas</a:t>
            </a:r>
          </a:p>
          <a:p>
            <a:r>
              <a:rPr lang="en-US" sz="1100" dirty="0"/>
              <a:t>Perform noninvasive mapping to preserved areas</a:t>
            </a:r>
            <a:endParaRPr lang="en-IN" sz="1100" dirty="0"/>
          </a:p>
        </p:txBody>
      </p:sp>
      <p:sp>
        <p:nvSpPr>
          <p:cNvPr id="29" name="Rectangle 28"/>
          <p:cNvSpPr/>
          <p:nvPr/>
        </p:nvSpPr>
        <p:spPr>
          <a:xfrm>
            <a:off x="5901692" y="5257734"/>
            <a:ext cx="3514611" cy="1446550"/>
          </a:xfrm>
          <a:prstGeom prst="rect">
            <a:avLst/>
          </a:prstGeom>
        </p:spPr>
        <p:txBody>
          <a:bodyPr wrap="square">
            <a:spAutoFit/>
          </a:bodyPr>
          <a:lstStyle/>
          <a:p>
            <a:r>
              <a:rPr lang="en-US" sz="1100" dirty="0" smtClean="0"/>
              <a:t>Strategic</a:t>
            </a:r>
            <a:r>
              <a:rPr lang="en-US" sz="1100" dirty="0"/>
              <a:t>, tactical and operations</a:t>
            </a:r>
          </a:p>
          <a:p>
            <a:r>
              <a:rPr lang="en-US" sz="1100" dirty="0"/>
              <a:t>Combat missions</a:t>
            </a:r>
          </a:p>
          <a:p>
            <a:r>
              <a:rPr lang="en-US" sz="1100" dirty="0"/>
              <a:t>Route planning</a:t>
            </a:r>
          </a:p>
          <a:p>
            <a:r>
              <a:rPr lang="en-US" sz="1100" dirty="0"/>
              <a:t>Training and simulations</a:t>
            </a:r>
          </a:p>
          <a:p>
            <a:r>
              <a:rPr lang="en-US" sz="1100" dirty="0"/>
              <a:t>Air, sea, and land navigation</a:t>
            </a:r>
          </a:p>
          <a:p>
            <a:r>
              <a:rPr lang="en-US" sz="1100" dirty="0"/>
              <a:t>Command, control, communications, and intelligence operations</a:t>
            </a:r>
          </a:p>
          <a:p>
            <a:r>
              <a:rPr lang="en-US" sz="1100" dirty="0"/>
              <a:t>Modeling and simulation</a:t>
            </a:r>
            <a:endParaRPr lang="en-IN" sz="1100" dirty="0"/>
          </a:p>
        </p:txBody>
      </p:sp>
      <p:pic>
        <p:nvPicPr>
          <p:cNvPr id="20" name="Picture 19"/>
          <p:cNvPicPr>
            <a:picLocks noChangeAspect="1"/>
          </p:cNvPicPr>
          <p:nvPr/>
        </p:nvPicPr>
        <p:blipFill>
          <a:blip r:embed="rId9"/>
          <a:stretch>
            <a:fillRect/>
          </a:stretch>
        </p:blipFill>
        <p:spPr>
          <a:xfrm>
            <a:off x="5954293" y="3956238"/>
            <a:ext cx="2557343" cy="1265832"/>
          </a:xfrm>
          <a:prstGeom prst="rect">
            <a:avLst/>
          </a:prstGeom>
        </p:spPr>
      </p:pic>
      <p:pic>
        <p:nvPicPr>
          <p:cNvPr id="22" name="Picture 21"/>
          <p:cNvPicPr>
            <a:picLocks noChangeAspect="1"/>
          </p:cNvPicPr>
          <p:nvPr/>
        </p:nvPicPr>
        <p:blipFill rotWithShape="1">
          <a:blip r:embed="rId10"/>
          <a:srcRect t="1" b="-1"/>
          <a:stretch/>
        </p:blipFill>
        <p:spPr>
          <a:xfrm>
            <a:off x="5974053" y="3962616"/>
            <a:ext cx="2537583" cy="1288740"/>
          </a:xfrm>
          <a:prstGeom prst="rect">
            <a:avLst/>
          </a:prstGeom>
        </p:spPr>
      </p:pic>
    </p:spTree>
    <p:extLst>
      <p:ext uri="{BB962C8B-B14F-4D97-AF65-F5344CB8AC3E}">
        <p14:creationId xmlns:p14="http://schemas.microsoft.com/office/powerpoint/2010/main" val="3737687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erial image of trees, forest">
            <a:extLst>
              <a:ext uri="{FF2B5EF4-FFF2-40B4-BE49-F238E27FC236}">
                <a16:creationId xmlns="" xmlns:a16="http://schemas.microsoft.com/office/drawing/2014/main" id="{8DE8CF4E-7F06-3246-808D-A52256A2A35C}"/>
              </a:ext>
            </a:extLst>
          </p:cNvPr>
          <p:cNvPicPr>
            <a:picLocks noGrp="1" noChangeAspect="1"/>
          </p:cNvPicPr>
          <p:nvPr>
            <p:ph type="pic" sz="quarter" idx="25"/>
          </p:nvPr>
        </p:nvPicPr>
        <p:blipFill>
          <a:blip r:embed="rId3"/>
          <a:srcRect l="131" r="131"/>
          <a:stretch>
            <a:fillRect/>
          </a:stretch>
        </p:blipFill>
        <p:spPr/>
      </p:pic>
      <p:sp>
        <p:nvSpPr>
          <p:cNvPr id="3" name="Slide Number Placeholder 2">
            <a:extLst>
              <a:ext uri="{FF2B5EF4-FFF2-40B4-BE49-F238E27FC236}">
                <a16:creationId xmlns=""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4</a:t>
            </a:fld>
            <a:endParaRPr lang="en-US" dirty="0"/>
          </a:p>
        </p:txBody>
      </p:sp>
      <p:sp>
        <p:nvSpPr>
          <p:cNvPr id="6" name="TextBox 5"/>
          <p:cNvSpPr txBox="1"/>
          <p:nvPr/>
        </p:nvSpPr>
        <p:spPr>
          <a:xfrm>
            <a:off x="77967" y="328275"/>
            <a:ext cx="7420925" cy="6236977"/>
          </a:xfrm>
          <a:prstGeom prst="rect">
            <a:avLst/>
          </a:prstGeom>
          <a:noFill/>
        </p:spPr>
        <p:txBody>
          <a:bodyPr wrap="square" lIns="0" tIns="0" rIns="0" bIns="0" rtlCol="0">
            <a:noAutofit/>
          </a:bodyPr>
          <a:lstStyle/>
          <a:p>
            <a:r>
              <a:rPr lang="en-IN" sz="1400" b="1" dirty="0"/>
              <a:t>Photogrammetry Services</a:t>
            </a:r>
          </a:p>
          <a:p>
            <a:r>
              <a:rPr lang="en-IN" sz="800" dirty="0"/>
              <a:t>(</a:t>
            </a:r>
            <a:r>
              <a:rPr lang="en-IN" sz="1200" b="1" dirty="0"/>
              <a:t>1)Aerial Triangulation</a:t>
            </a:r>
          </a:p>
          <a:p>
            <a:r>
              <a:rPr lang="en-IN" sz="1200" dirty="0"/>
              <a:t>   Aerial triangulation is the process of establishing a mathematical relationship between the images contained in a project, the concerned camera or sensor, and the </a:t>
            </a:r>
            <a:r>
              <a:rPr lang="en-IN" sz="1200" dirty="0" smtClean="0"/>
              <a:t>ground </a:t>
            </a:r>
            <a:r>
              <a:rPr lang="en-IN" sz="1200" dirty="0"/>
              <a:t>coordinate system. The process of AT represents the mathematical process of determining precise and accurate relationships between the individual image coordinate </a:t>
            </a:r>
            <a:r>
              <a:rPr lang="en-IN" sz="1200" dirty="0" smtClean="0"/>
              <a:t>system and </a:t>
            </a:r>
            <a:r>
              <a:rPr lang="en-IN" sz="1200" dirty="0"/>
              <a:t>a defined datum and projection (ground). The information resulting from triangulation process is required as an input for further processes of Digital Terrain </a:t>
            </a:r>
            <a:r>
              <a:rPr lang="en-IN" sz="1200" dirty="0" err="1" smtClean="0"/>
              <a:t>Modeling,Vector</a:t>
            </a:r>
            <a:r>
              <a:rPr lang="en-IN" sz="1200" dirty="0" smtClean="0"/>
              <a:t> Compilation &amp; </a:t>
            </a:r>
            <a:r>
              <a:rPr lang="en-IN" sz="1200" dirty="0" err="1" smtClean="0"/>
              <a:t>Orthophoto</a:t>
            </a:r>
            <a:r>
              <a:rPr lang="en-IN" sz="1200" dirty="0" smtClean="0"/>
              <a:t> rectification of images.</a:t>
            </a:r>
            <a:endParaRPr lang="en-IN" sz="1200" dirty="0"/>
          </a:p>
          <a:p>
            <a:r>
              <a:rPr lang="en-IN" sz="1200" dirty="0"/>
              <a:t> </a:t>
            </a:r>
            <a:r>
              <a:rPr lang="en-IN" sz="1200" dirty="0" smtClean="0"/>
              <a:t>(</a:t>
            </a:r>
            <a:r>
              <a:rPr lang="en-IN" sz="1200" b="1" dirty="0"/>
              <a:t>2)Stereo Compilation / 3D Map production</a:t>
            </a:r>
          </a:p>
          <a:p>
            <a:r>
              <a:rPr lang="en-IN" sz="1200" dirty="0"/>
              <a:t>     Stereo (Photogrammetry) compilation refers to locating data, on stereo satellite images in their proper horizontal &amp; vertical positions </a:t>
            </a:r>
            <a:r>
              <a:rPr lang="en-IN" sz="1200" dirty="0" smtClean="0"/>
              <a:t>according </a:t>
            </a:r>
            <a:r>
              <a:rPr lang="en-IN" sz="1200" dirty="0"/>
              <a:t>to the map projection system, datum and the scale being used.</a:t>
            </a:r>
          </a:p>
          <a:p>
            <a:r>
              <a:rPr lang="en-IN" sz="1200" dirty="0"/>
              <a:t> </a:t>
            </a:r>
            <a:r>
              <a:rPr lang="en-IN" sz="1200" dirty="0" smtClean="0"/>
              <a:t>(</a:t>
            </a:r>
            <a:r>
              <a:rPr lang="en-IN" sz="1200" b="1" dirty="0"/>
              <a:t>3)Digital Elevation Model</a:t>
            </a:r>
          </a:p>
          <a:p>
            <a:r>
              <a:rPr lang="en-IN" sz="1200" dirty="0"/>
              <a:t>    A Digital Elevation Model (DEM) contains mass points (X, Y) which are positioned in a regularly spaced grid (for example 10m x 10m or 20m x 20m). The elevation values (Z) in </a:t>
            </a:r>
            <a:r>
              <a:rPr lang="en-IN" sz="1200" dirty="0" smtClean="0"/>
              <a:t> </a:t>
            </a:r>
            <a:r>
              <a:rPr lang="en-IN" sz="1200" dirty="0"/>
              <a:t>a DEM represents the height of the terrain, relative to a specific vertical datum. The DEM does not contain any manmade structures such as buildings, bridges, walls etc</a:t>
            </a:r>
            <a:r>
              <a:rPr lang="en-IN" sz="1200" dirty="0" smtClean="0"/>
              <a:t>. </a:t>
            </a:r>
            <a:r>
              <a:rPr lang="en-IN" sz="1200" dirty="0"/>
              <a:t>The DEM is kind of a raster data structure and therefore is similar to a digital image</a:t>
            </a:r>
          </a:p>
          <a:p>
            <a:r>
              <a:rPr lang="en-IN" sz="1200" dirty="0"/>
              <a:t> </a:t>
            </a:r>
            <a:r>
              <a:rPr lang="en-IN" sz="1200" b="1" dirty="0" smtClean="0"/>
              <a:t>(</a:t>
            </a:r>
            <a:r>
              <a:rPr lang="en-IN" sz="1200" b="1" dirty="0"/>
              <a:t>4)Digital Surface Model</a:t>
            </a:r>
          </a:p>
          <a:p>
            <a:r>
              <a:rPr lang="en-IN" sz="1200" dirty="0"/>
              <a:t>     A Digital Surface Model (DSM) is similar to a DEM containing mass points (X, Y) which are positioned in a regularly spaced grid (for example 10m x 10m or 20m x 20m). </a:t>
            </a:r>
            <a:r>
              <a:rPr lang="en-IN" sz="1200" dirty="0" smtClean="0"/>
              <a:t>The </a:t>
            </a:r>
            <a:r>
              <a:rPr lang="en-IN" sz="1200" dirty="0"/>
              <a:t>elevation values (Z) in a DEM represents the height of the terrain, relative to a specific vertical datum. A DSM contains all features (manmade as well as natural) </a:t>
            </a:r>
            <a:r>
              <a:rPr lang="en-IN" sz="1200" dirty="0" smtClean="0"/>
              <a:t>and </a:t>
            </a:r>
            <a:r>
              <a:rPr lang="en-IN" sz="1200" dirty="0"/>
              <a:t>it covers all buildings, vegetation, bridges etc. In other words, a DSM incorporates everything as visible from the aerial view, ground as well as elevated features.</a:t>
            </a:r>
          </a:p>
          <a:p>
            <a:r>
              <a:rPr lang="en-IN" sz="1200" dirty="0"/>
              <a:t> </a:t>
            </a:r>
            <a:r>
              <a:rPr lang="en-IN" sz="1200" b="1" dirty="0" smtClean="0"/>
              <a:t>(</a:t>
            </a:r>
            <a:r>
              <a:rPr lang="en-IN" sz="1200" b="1" dirty="0"/>
              <a:t>5)Digital Terrain Model</a:t>
            </a:r>
          </a:p>
          <a:p>
            <a:r>
              <a:rPr lang="en-IN" sz="1200" dirty="0"/>
              <a:t>     A digital terrain model (DTM) also consists of mass points (X, Y) with elevation values (Z) but unlike the DEM, the mass points are not in the form of a regularly </a:t>
            </a:r>
            <a:r>
              <a:rPr lang="en-IN" sz="1200" dirty="0" smtClean="0"/>
              <a:t>spaced </a:t>
            </a:r>
            <a:r>
              <a:rPr lang="en-IN" sz="1200" dirty="0"/>
              <a:t>grid. The mass points are placed randomly as per the undulation of the terrain and the density of points can be adjusted so as to represent the actual </a:t>
            </a:r>
            <a:r>
              <a:rPr lang="en-IN" sz="1200" dirty="0" smtClean="0"/>
              <a:t>terrain. In </a:t>
            </a:r>
            <a:r>
              <a:rPr lang="en-IN" sz="1200" dirty="0"/>
              <a:t>other words, lesser mass points can be used in a flat area more mass points can be captured to describe undulating terrain. </a:t>
            </a:r>
            <a:r>
              <a:rPr lang="en-IN" sz="1200" dirty="0" smtClean="0"/>
              <a:t>Break lines </a:t>
            </a:r>
            <a:r>
              <a:rPr lang="en-IN" sz="1200" dirty="0"/>
              <a:t>(to depict sudden </a:t>
            </a:r>
            <a:r>
              <a:rPr lang="en-IN" sz="1200" dirty="0" smtClean="0"/>
              <a:t>change  </a:t>
            </a:r>
            <a:r>
              <a:rPr lang="en-IN" sz="1200" dirty="0"/>
              <a:t>in the terrain) are also an integral feature in a DTM, besides the mass points.</a:t>
            </a:r>
          </a:p>
          <a:p>
            <a:r>
              <a:rPr lang="en-IN" sz="1200" dirty="0"/>
              <a:t> </a:t>
            </a:r>
            <a:r>
              <a:rPr lang="en-IN" sz="1200" b="1" dirty="0" smtClean="0"/>
              <a:t>(</a:t>
            </a:r>
            <a:r>
              <a:rPr lang="en-IN" sz="1200" b="1" dirty="0"/>
              <a:t>6)Digital </a:t>
            </a:r>
            <a:r>
              <a:rPr lang="en-IN" sz="1200" b="1" dirty="0" smtClean="0"/>
              <a:t>Ortho photo</a:t>
            </a:r>
            <a:endParaRPr lang="en-IN" sz="1200" b="1" dirty="0"/>
          </a:p>
          <a:p>
            <a:r>
              <a:rPr lang="en-IN" sz="1200" dirty="0"/>
              <a:t>    An </a:t>
            </a:r>
            <a:r>
              <a:rPr lang="en-IN" sz="1200" dirty="0" smtClean="0"/>
              <a:t>ortho photomosaic </a:t>
            </a:r>
            <a:r>
              <a:rPr lang="en-IN" sz="1200" dirty="0"/>
              <a:t>is a raster image made by merging </a:t>
            </a:r>
            <a:r>
              <a:rPr lang="en-IN" sz="1200" dirty="0" smtClean="0"/>
              <a:t>ortho photos </a:t>
            </a:r>
            <a:r>
              <a:rPr lang="en-IN" sz="1200" dirty="0"/>
              <a:t>— satellite photographs which have been transformed to correct for perspective so that </a:t>
            </a:r>
            <a:r>
              <a:rPr lang="en-IN" sz="1200" dirty="0" smtClean="0"/>
              <a:t>they </a:t>
            </a:r>
            <a:r>
              <a:rPr lang="en-IN" sz="1200" dirty="0"/>
              <a:t>appear to have been taken from vertically above at an infinite distance. An </a:t>
            </a:r>
            <a:r>
              <a:rPr lang="en-IN" sz="1200" dirty="0" smtClean="0"/>
              <a:t>Ortho photo </a:t>
            </a:r>
            <a:r>
              <a:rPr lang="en-IN" sz="1200" dirty="0"/>
              <a:t>fulfills a fundamental role as a geometrically accurate base map.</a:t>
            </a:r>
          </a:p>
          <a:p>
            <a:r>
              <a:rPr lang="en-US" sz="1100" dirty="0"/>
              <a:t> </a:t>
            </a:r>
            <a:endParaRPr lang="en-IN" sz="1100" dirty="0"/>
          </a:p>
        </p:txBody>
      </p:sp>
      <p:pic>
        <p:nvPicPr>
          <p:cNvPr id="22" name="Picture 21"/>
          <p:cNvPicPr>
            <a:picLocks noChangeAspect="1"/>
          </p:cNvPicPr>
          <p:nvPr/>
        </p:nvPicPr>
        <p:blipFill rotWithShape="1">
          <a:blip r:embed="rId4"/>
          <a:srcRect l="4411" t="6751" r="6284" b="17890"/>
          <a:stretch/>
        </p:blipFill>
        <p:spPr>
          <a:xfrm>
            <a:off x="7700191" y="86714"/>
            <a:ext cx="4405094" cy="2147455"/>
          </a:xfrm>
          <a:prstGeom prst="rect">
            <a:avLst/>
          </a:prstGeom>
        </p:spPr>
      </p:pic>
      <p:pic>
        <p:nvPicPr>
          <p:cNvPr id="23" name="Picture 22"/>
          <p:cNvPicPr>
            <a:picLocks noChangeAspect="1"/>
          </p:cNvPicPr>
          <p:nvPr/>
        </p:nvPicPr>
        <p:blipFill rotWithShape="1">
          <a:blip r:embed="rId5"/>
          <a:srcRect l="3636" t="7147" r="227" b="19605"/>
          <a:stretch/>
        </p:blipFill>
        <p:spPr>
          <a:xfrm>
            <a:off x="7700190" y="2234169"/>
            <a:ext cx="4436392" cy="2286321"/>
          </a:xfrm>
          <a:prstGeom prst="rect">
            <a:avLst/>
          </a:prstGeom>
        </p:spPr>
      </p:pic>
      <p:pic>
        <p:nvPicPr>
          <p:cNvPr id="24" name="Picture 23"/>
          <p:cNvPicPr>
            <a:picLocks noChangeAspect="1"/>
          </p:cNvPicPr>
          <p:nvPr/>
        </p:nvPicPr>
        <p:blipFill rotWithShape="1">
          <a:blip r:embed="rId6"/>
          <a:srcRect l="1320" t="401" r="-1047" b="-21"/>
          <a:stretch/>
        </p:blipFill>
        <p:spPr>
          <a:xfrm>
            <a:off x="7675807" y="4502149"/>
            <a:ext cx="4516193" cy="2137509"/>
          </a:xfrm>
          <a:prstGeom prst="rect">
            <a:avLst/>
          </a:prstGeom>
        </p:spPr>
      </p:pic>
    </p:spTree>
    <p:extLst>
      <p:ext uri="{BB962C8B-B14F-4D97-AF65-F5344CB8AC3E}">
        <p14:creationId xmlns:p14="http://schemas.microsoft.com/office/powerpoint/2010/main" val="1668368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D215A-7D9D-4B71-81A1-3220FCFE316C}"/>
              </a:ext>
            </a:extLst>
          </p:cNvPr>
          <p:cNvSpPr>
            <a:spLocks noGrp="1"/>
          </p:cNvSpPr>
          <p:nvPr>
            <p:ph type="title"/>
          </p:nvPr>
        </p:nvSpPr>
        <p:spPr>
          <a:xfrm>
            <a:off x="6515100" y="313005"/>
            <a:ext cx="2327563" cy="432000"/>
          </a:xfrm>
        </p:spPr>
        <p:txBody>
          <a:bodyPr/>
          <a:lstStyle/>
          <a:p>
            <a:r>
              <a:rPr lang="en-US" dirty="0"/>
              <a:t>Agriculture </a:t>
            </a:r>
            <a:endParaRPr lang="en-IN" dirty="0"/>
          </a:p>
        </p:txBody>
      </p:sp>
      <p:sp>
        <p:nvSpPr>
          <p:cNvPr id="3" name="Slide Number Placeholder 2">
            <a:extLst>
              <a:ext uri="{FF2B5EF4-FFF2-40B4-BE49-F238E27FC236}">
                <a16:creationId xmlns=""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5</a:t>
            </a:fld>
            <a:endParaRPr lang="en-US" dirty="0"/>
          </a:p>
        </p:txBody>
      </p:sp>
      <p:sp>
        <p:nvSpPr>
          <p:cNvPr id="4" name="TextBox 3"/>
          <p:cNvSpPr txBox="1"/>
          <p:nvPr/>
        </p:nvSpPr>
        <p:spPr>
          <a:xfrm>
            <a:off x="6515100" y="864000"/>
            <a:ext cx="5413269" cy="7184625"/>
          </a:xfrm>
          <a:prstGeom prst="rect">
            <a:avLst/>
          </a:prstGeom>
          <a:noFill/>
        </p:spPr>
        <p:txBody>
          <a:bodyPr wrap="square" lIns="0" tIns="0" rIns="0" bIns="0" rtlCol="0">
            <a:noAutofit/>
          </a:bodyPr>
          <a:lstStyle/>
          <a:p>
            <a:r>
              <a:rPr lang="en-US" sz="1600" dirty="0"/>
              <a:t>Micronet Solution  bring the agricultural technology to the next level with the help of  Remote sensing and High Resolution Imagery. We adopt the approach of AI &amp; ML with geo-spatial technologies, </a:t>
            </a:r>
            <a:r>
              <a:rPr lang="en-US" sz="1600" dirty="0" err="1"/>
              <a:t>combinting</a:t>
            </a:r>
            <a:r>
              <a:rPr lang="en-US" sz="1600" dirty="0"/>
              <a:t> the internet of things (</a:t>
            </a:r>
            <a:r>
              <a:rPr lang="en-US" sz="1600" dirty="0" err="1"/>
              <a:t>IoT</a:t>
            </a:r>
            <a:r>
              <a:rPr lang="en-US" sz="1600" dirty="0"/>
              <a:t>) to deliver agriculture solutions and services in a quick turnaround time while maintaining the best quality standards.</a:t>
            </a:r>
            <a:endParaRPr lang="en-IN" sz="1600" dirty="0"/>
          </a:p>
          <a:p>
            <a:pPr lvl="0"/>
            <a:r>
              <a:rPr lang="en-US" sz="1600" dirty="0"/>
              <a:t>Crop identification: -</a:t>
            </a:r>
            <a:endParaRPr lang="en-IN" sz="1600" dirty="0"/>
          </a:p>
          <a:p>
            <a:r>
              <a:rPr lang="en-US" sz="1600" dirty="0"/>
              <a:t>The spectral reflectance of crops at each of these growth stages is called the temporal profile of the crop. This information is extracted from High Resolution satellite Data based on surveyed locations (boundaries) of dominant crop types in the area of interest.</a:t>
            </a:r>
            <a:endParaRPr lang="en-IN" sz="1600" dirty="0"/>
          </a:p>
          <a:p>
            <a:pPr lvl="0"/>
            <a:r>
              <a:rPr lang="en-US" sz="1600" dirty="0"/>
              <a:t>Crop Acreage Estimation:- </a:t>
            </a:r>
            <a:endParaRPr lang="en-IN" sz="1600" dirty="0"/>
          </a:p>
          <a:p>
            <a:r>
              <a:rPr lang="en-US" sz="1600" dirty="0"/>
              <a:t>Crop acreage base is a crop-specific measure equal to the average number of acres planted (or considered planted) to a particular program crop for a specified number of years.</a:t>
            </a:r>
            <a:endParaRPr lang="en-IN" sz="1600" dirty="0"/>
          </a:p>
          <a:p>
            <a:pPr lvl="0"/>
            <a:r>
              <a:rPr lang="en-US" sz="1600" dirty="0"/>
              <a:t>Crop yield Perdition:-</a:t>
            </a:r>
            <a:endParaRPr lang="en-IN" sz="1600" dirty="0"/>
          </a:p>
          <a:p>
            <a:r>
              <a:rPr lang="en-US" sz="1600" dirty="0"/>
              <a:t> Crop Yield Prediction is the methodology to predict the yield of the crops. Currently Micronet Solution using the Remote sensing technology can predict the crop yield a large area in limited time.</a:t>
            </a:r>
            <a:endParaRPr lang="en-IN" sz="1600" dirty="0"/>
          </a:p>
        </p:txBody>
      </p:sp>
      <p:pic>
        <p:nvPicPr>
          <p:cNvPr id="18" name="Picture 17"/>
          <p:cNvPicPr>
            <a:picLocks noChangeAspect="1"/>
          </p:cNvPicPr>
          <p:nvPr/>
        </p:nvPicPr>
        <p:blipFill>
          <a:blip r:embed="rId3"/>
          <a:stretch>
            <a:fillRect/>
          </a:stretch>
        </p:blipFill>
        <p:spPr>
          <a:xfrm>
            <a:off x="330297" y="1259032"/>
            <a:ext cx="5846161" cy="4839008"/>
          </a:xfrm>
          <a:prstGeom prst="rect">
            <a:avLst/>
          </a:prstGeom>
        </p:spPr>
      </p:pic>
      <p:pic>
        <p:nvPicPr>
          <p:cNvPr id="20" name="Picture 19"/>
          <p:cNvPicPr>
            <a:picLocks noChangeAspect="1"/>
          </p:cNvPicPr>
          <p:nvPr/>
        </p:nvPicPr>
        <p:blipFill>
          <a:blip r:embed="rId4"/>
          <a:stretch>
            <a:fillRect/>
          </a:stretch>
        </p:blipFill>
        <p:spPr>
          <a:xfrm>
            <a:off x="918406" y="312366"/>
            <a:ext cx="4669941" cy="847417"/>
          </a:xfrm>
          <a:prstGeom prst="rect">
            <a:avLst/>
          </a:prstGeom>
        </p:spPr>
      </p:pic>
      <p:cxnSp>
        <p:nvCxnSpPr>
          <p:cNvPr id="22" name="Straight Arrow Connector 21"/>
          <p:cNvCxnSpPr/>
          <p:nvPr/>
        </p:nvCxnSpPr>
        <p:spPr>
          <a:xfrm flipH="1" flipV="1">
            <a:off x="1851660" y="4472940"/>
            <a:ext cx="327660" cy="1417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2015490" y="4456312"/>
            <a:ext cx="613410" cy="1036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96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68F35FE5-0290-47F2-B7E6-3CC40E48D781}"/>
              </a:ext>
            </a:extLst>
          </p:cNvPr>
          <p:cNvSpPr>
            <a:spLocks noGrp="1"/>
          </p:cNvSpPr>
          <p:nvPr>
            <p:ph type="title"/>
          </p:nvPr>
        </p:nvSpPr>
        <p:spPr/>
        <p:txBody>
          <a:bodyPr/>
          <a:lstStyle/>
          <a:p>
            <a:r>
              <a:rPr lang="en-US" dirty="0" smtClean="0"/>
              <a:t>Mining &amp; Mineral Monitoring</a:t>
            </a:r>
            <a:endParaRPr lang="en-US" dirty="0"/>
          </a:p>
        </p:txBody>
      </p:sp>
      <p:sp>
        <p:nvSpPr>
          <p:cNvPr id="4" name="Slide Number Placeholder 3">
            <a:extLst>
              <a:ext uri="{FF2B5EF4-FFF2-40B4-BE49-F238E27FC236}">
                <a16:creationId xmlns=""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6</a:t>
            </a:fld>
            <a:endParaRPr lang="en-US" dirty="0"/>
          </a:p>
        </p:txBody>
      </p:sp>
      <p:sp>
        <p:nvSpPr>
          <p:cNvPr id="2" name="TextBox 1"/>
          <p:cNvSpPr txBox="1"/>
          <p:nvPr/>
        </p:nvSpPr>
        <p:spPr>
          <a:xfrm>
            <a:off x="176645" y="955965"/>
            <a:ext cx="6535882" cy="5631226"/>
          </a:xfrm>
          <a:prstGeom prst="rect">
            <a:avLst/>
          </a:prstGeom>
          <a:noFill/>
        </p:spPr>
        <p:txBody>
          <a:bodyPr wrap="square" lIns="0" tIns="0" rIns="0" bIns="0" rtlCol="0">
            <a:noAutofit/>
          </a:bodyPr>
          <a:lstStyle/>
          <a:p>
            <a:r>
              <a:rPr lang="en-US" dirty="0">
                <a:solidFill>
                  <a:schemeClr val="tx1">
                    <a:lumMod val="75000"/>
                    <a:lumOff val="25000"/>
                  </a:schemeClr>
                </a:solidFill>
              </a:rPr>
              <a:t>Airbus </a:t>
            </a:r>
            <a:r>
              <a:rPr lang="en-US" dirty="0" err="1">
                <a:solidFill>
                  <a:schemeClr val="tx1">
                    <a:lumMod val="75000"/>
                    <a:lumOff val="25000"/>
                  </a:schemeClr>
                </a:solidFill>
              </a:rPr>
              <a:t>Defence</a:t>
            </a:r>
            <a:r>
              <a:rPr lang="en-US" dirty="0">
                <a:solidFill>
                  <a:schemeClr val="tx1">
                    <a:lumMod val="75000"/>
                    <a:lumOff val="25000"/>
                  </a:schemeClr>
                </a:solidFill>
              </a:rPr>
              <a:t> and Space has </a:t>
            </a:r>
            <a:r>
              <a:rPr lang="en-US" dirty="0" smtClean="0">
                <a:solidFill>
                  <a:schemeClr val="tx1">
                    <a:lumMod val="75000"/>
                    <a:lumOff val="25000"/>
                  </a:schemeClr>
                </a:solidFill>
              </a:rPr>
              <a:t>“</a:t>
            </a:r>
            <a:r>
              <a:rPr lang="en-US" dirty="0">
                <a:solidFill>
                  <a:schemeClr val="tx1">
                    <a:lumMod val="75000"/>
                    <a:lumOff val="25000"/>
                  </a:schemeClr>
                </a:solidFill>
              </a:rPr>
              <a:t>Stack Insight”, a uniquely accurate satellite-based change detection and volume calculation service. This service is specifically developed for mining and civil engineering applications. Stack Insight eliminates much of the cost and all the risk associated with on-site surveying.</a:t>
            </a:r>
          </a:p>
          <a:p>
            <a:r>
              <a:rPr lang="en-US" dirty="0">
                <a:solidFill>
                  <a:schemeClr val="tx1">
                    <a:lumMod val="75000"/>
                    <a:lumOff val="25000"/>
                  </a:schemeClr>
                </a:solidFill>
              </a:rPr>
              <a:t>The service can be used to remotely calculate extracted volumes, including piles and stacks of mined material. In addition it has the capability to assess changing volumes. “Stack Insight” </a:t>
            </a:r>
            <a:r>
              <a:rPr lang="en-US" dirty="0" err="1">
                <a:solidFill>
                  <a:schemeClr val="tx1">
                    <a:lumMod val="75000"/>
                    <a:lumOff val="25000"/>
                  </a:schemeClr>
                </a:solidFill>
              </a:rPr>
              <a:t>utilises</a:t>
            </a:r>
            <a:r>
              <a:rPr lang="en-US" dirty="0">
                <a:solidFill>
                  <a:schemeClr val="tx1">
                    <a:lumMod val="75000"/>
                    <a:lumOff val="25000"/>
                  </a:schemeClr>
                </a:solidFill>
              </a:rPr>
              <a:t> Airbus </a:t>
            </a:r>
            <a:r>
              <a:rPr lang="en-US" dirty="0" err="1">
                <a:solidFill>
                  <a:schemeClr val="tx1">
                    <a:lumMod val="75000"/>
                    <a:lumOff val="25000"/>
                  </a:schemeClr>
                </a:solidFill>
              </a:rPr>
              <a:t>Defence</a:t>
            </a:r>
            <a:r>
              <a:rPr lang="en-US" dirty="0">
                <a:solidFill>
                  <a:schemeClr val="tx1">
                    <a:lumMod val="75000"/>
                    <a:lumOff val="25000"/>
                  </a:schemeClr>
                </a:solidFill>
              </a:rPr>
              <a:t> and Space’s very high-resolution 50 cm imagery products from its optical Pléiades constellation, which offers high flexibility and up to daily revisit capabilities of any area around the world.</a:t>
            </a:r>
          </a:p>
          <a:p>
            <a:r>
              <a:rPr lang="en-US" dirty="0">
                <a:solidFill>
                  <a:schemeClr val="tx1">
                    <a:lumMod val="75000"/>
                    <a:lumOff val="25000"/>
                  </a:schemeClr>
                </a:solidFill>
              </a:rPr>
              <a:t>Initial studies show an error-rate of less than 2 percent, proving that “Stack Insight” is a very accurate mine and civil engineering monitoring tool. At the same time it offers the major advantage that no expensive equipment or experts are required on site. The services’ automatically derived results of structural, ground and water body changes or other surface changes are provided in a user-friendly report to match the required frequency of data collection</a:t>
            </a:r>
            <a:r>
              <a:rPr lang="en-US" sz="1200" dirty="0">
                <a:solidFill>
                  <a:schemeClr val="tx1">
                    <a:lumMod val="75000"/>
                    <a:lumOff val="25000"/>
                  </a:schemeClr>
                </a:solidFill>
              </a:rPr>
              <a:t>.</a:t>
            </a:r>
            <a:endParaRPr lang="en-IN" sz="1200" dirty="0" smtClean="0">
              <a:solidFill>
                <a:schemeClr val="tx1">
                  <a:lumMod val="75000"/>
                  <a:lumOff val="25000"/>
                </a:schemeClr>
              </a:solidFill>
              <a:latin typeface="+mn-lt"/>
            </a:endParaRPr>
          </a:p>
        </p:txBody>
      </p:sp>
      <p:pic>
        <p:nvPicPr>
          <p:cNvPr id="3" name="Picture 2"/>
          <p:cNvPicPr>
            <a:picLocks noChangeAspect="1"/>
          </p:cNvPicPr>
          <p:nvPr/>
        </p:nvPicPr>
        <p:blipFill>
          <a:blip r:embed="rId3"/>
          <a:stretch>
            <a:fillRect/>
          </a:stretch>
        </p:blipFill>
        <p:spPr>
          <a:xfrm>
            <a:off x="7367156" y="0"/>
            <a:ext cx="4824844" cy="2254827"/>
          </a:xfrm>
          <a:prstGeom prst="rect">
            <a:avLst/>
          </a:prstGeom>
        </p:spPr>
      </p:pic>
      <p:pic>
        <p:nvPicPr>
          <p:cNvPr id="5" name="Picture 4"/>
          <p:cNvPicPr>
            <a:picLocks noChangeAspect="1"/>
          </p:cNvPicPr>
          <p:nvPr/>
        </p:nvPicPr>
        <p:blipFill>
          <a:blip r:embed="rId4"/>
          <a:stretch>
            <a:fillRect/>
          </a:stretch>
        </p:blipFill>
        <p:spPr>
          <a:xfrm>
            <a:off x="7367156" y="2254827"/>
            <a:ext cx="4824844" cy="2379518"/>
          </a:xfrm>
          <a:prstGeom prst="rect">
            <a:avLst/>
          </a:prstGeom>
        </p:spPr>
      </p:pic>
      <p:pic>
        <p:nvPicPr>
          <p:cNvPr id="6" name="Picture 5"/>
          <p:cNvPicPr>
            <a:picLocks noChangeAspect="1"/>
          </p:cNvPicPr>
          <p:nvPr/>
        </p:nvPicPr>
        <p:blipFill>
          <a:blip r:embed="rId5"/>
          <a:stretch>
            <a:fillRect/>
          </a:stretch>
        </p:blipFill>
        <p:spPr>
          <a:xfrm>
            <a:off x="7367157" y="4634345"/>
            <a:ext cx="4824844" cy="2150919"/>
          </a:xfrm>
          <a:prstGeom prst="rect">
            <a:avLst/>
          </a:prstGeom>
        </p:spPr>
      </p:pic>
    </p:spTree>
    <p:extLst>
      <p:ext uri="{BB962C8B-B14F-4D97-AF65-F5344CB8AC3E}">
        <p14:creationId xmlns:p14="http://schemas.microsoft.com/office/powerpoint/2010/main" val="3797378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2E3EA56B-BEB0-4656-A20B-D15F03B7ACA1}"/>
              </a:ext>
            </a:extLst>
          </p:cNvPr>
          <p:cNvSpPr>
            <a:spLocks noGrp="1"/>
          </p:cNvSpPr>
          <p:nvPr>
            <p:ph type="title"/>
          </p:nvPr>
        </p:nvSpPr>
        <p:spPr/>
        <p:txBody>
          <a:bodyPr/>
          <a:lstStyle/>
          <a:p>
            <a:r>
              <a:rPr lang="en-US" dirty="0" smtClean="0"/>
              <a:t>Cadastral </a:t>
            </a:r>
            <a:r>
              <a:rPr lang="en-US" dirty="0"/>
              <a:t>Mapping and </a:t>
            </a:r>
            <a:r>
              <a:rPr lang="en-US" dirty="0" smtClean="0"/>
              <a:t/>
            </a:r>
            <a:br>
              <a:rPr lang="en-US" dirty="0" smtClean="0"/>
            </a:br>
            <a:r>
              <a:rPr lang="en-US" dirty="0" smtClean="0"/>
              <a:t>Urban </a:t>
            </a:r>
            <a:r>
              <a:rPr lang="en-US" dirty="0"/>
              <a:t>Mapping</a:t>
            </a:r>
            <a:br>
              <a:rPr lang="en-US" dirty="0"/>
            </a:br>
            <a:endParaRPr lang="en-US" dirty="0"/>
          </a:p>
        </p:txBody>
      </p:sp>
      <p:sp>
        <p:nvSpPr>
          <p:cNvPr id="5" name="Slide Number Placeholder 4">
            <a:extLst>
              <a:ext uri="{FF2B5EF4-FFF2-40B4-BE49-F238E27FC236}">
                <a16:creationId xmlns="" xmlns:a16="http://schemas.microsoft.com/office/drawing/2014/main" id="{3DFB2076-ED27-384F-AA60-C162A455D1CB}"/>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10" name="Picture 9"/>
          <p:cNvPicPr>
            <a:picLocks noChangeAspect="1"/>
          </p:cNvPicPr>
          <p:nvPr/>
        </p:nvPicPr>
        <p:blipFill>
          <a:blip r:embed="rId3"/>
          <a:stretch>
            <a:fillRect/>
          </a:stretch>
        </p:blipFill>
        <p:spPr>
          <a:xfrm>
            <a:off x="5704610" y="103262"/>
            <a:ext cx="6487390" cy="3128309"/>
          </a:xfrm>
          <a:prstGeom prst="rect">
            <a:avLst/>
          </a:prstGeom>
        </p:spPr>
      </p:pic>
      <p:pic>
        <p:nvPicPr>
          <p:cNvPr id="11" name="Picture 10"/>
          <p:cNvPicPr>
            <a:picLocks noChangeAspect="1"/>
          </p:cNvPicPr>
          <p:nvPr/>
        </p:nvPicPr>
        <p:blipFill>
          <a:blip r:embed="rId4"/>
          <a:stretch>
            <a:fillRect/>
          </a:stretch>
        </p:blipFill>
        <p:spPr>
          <a:xfrm>
            <a:off x="5704610" y="3231573"/>
            <a:ext cx="6487389" cy="3532909"/>
          </a:xfrm>
          <a:prstGeom prst="rect">
            <a:avLst/>
          </a:prstGeom>
        </p:spPr>
      </p:pic>
      <p:sp>
        <p:nvSpPr>
          <p:cNvPr id="12" name="TextBox 11"/>
          <p:cNvSpPr txBox="1"/>
          <p:nvPr/>
        </p:nvSpPr>
        <p:spPr>
          <a:xfrm>
            <a:off x="103909" y="864000"/>
            <a:ext cx="5600702" cy="5900481"/>
          </a:xfrm>
          <a:prstGeom prst="rect">
            <a:avLst/>
          </a:prstGeom>
          <a:noFill/>
        </p:spPr>
        <p:txBody>
          <a:bodyPr wrap="square" lIns="0" tIns="0" rIns="0" bIns="0" rtlCol="0">
            <a:noAutofit/>
          </a:bodyPr>
          <a:lstStyle/>
          <a:p>
            <a:r>
              <a:rPr lang="en-US" sz="1300" dirty="0">
                <a:solidFill>
                  <a:schemeClr val="tx1">
                    <a:lumMod val="75000"/>
                    <a:lumOff val="25000"/>
                  </a:schemeClr>
                </a:solidFill>
              </a:rPr>
              <a:t>Cadastral map consist of:</a:t>
            </a:r>
          </a:p>
          <a:p>
            <a:r>
              <a:rPr lang="en-US" sz="1300" dirty="0">
                <a:solidFill>
                  <a:schemeClr val="tx1">
                    <a:lumMod val="75000"/>
                    <a:lumOff val="25000"/>
                  </a:schemeClr>
                </a:solidFill>
              </a:rPr>
              <a:t>• inventory of property parcels indicating parcel boundaries and Unique Parcel</a:t>
            </a:r>
          </a:p>
          <a:p>
            <a:r>
              <a:rPr lang="en-US" sz="1300" dirty="0">
                <a:solidFill>
                  <a:schemeClr val="tx1">
                    <a:lumMod val="75000"/>
                    <a:lumOff val="25000"/>
                  </a:schemeClr>
                </a:solidFill>
              </a:rPr>
              <a:t>Identifier (cadastral plans)</a:t>
            </a:r>
          </a:p>
          <a:p>
            <a:r>
              <a:rPr lang="en-US" sz="1300" dirty="0">
                <a:solidFill>
                  <a:schemeClr val="tx1">
                    <a:lumMod val="75000"/>
                    <a:lumOff val="25000"/>
                  </a:schemeClr>
                </a:solidFill>
              </a:rPr>
              <a:t>• register of interests (rights, restrictions, responsibilities) and interest holders (</a:t>
            </a:r>
            <a:r>
              <a:rPr lang="en-US" sz="1300" dirty="0" err="1">
                <a:solidFill>
                  <a:schemeClr val="tx1">
                    <a:lumMod val="75000"/>
                    <a:lumOff val="25000"/>
                  </a:schemeClr>
                </a:solidFill>
              </a:rPr>
              <a:t>eg</a:t>
            </a:r>
            <a:r>
              <a:rPr lang="en-US" sz="1300" dirty="0">
                <a:solidFill>
                  <a:schemeClr val="tx1">
                    <a:lumMod val="75000"/>
                    <a:lumOff val="25000"/>
                  </a:schemeClr>
                </a:solidFill>
              </a:rPr>
              <a:t>.</a:t>
            </a:r>
          </a:p>
          <a:p>
            <a:r>
              <a:rPr lang="en-US" sz="1300" dirty="0">
                <a:solidFill>
                  <a:schemeClr val="tx1">
                    <a:lumMod val="75000"/>
                    <a:lumOff val="25000"/>
                  </a:schemeClr>
                </a:solidFill>
              </a:rPr>
              <a:t>owners)</a:t>
            </a:r>
          </a:p>
          <a:p>
            <a:r>
              <a:rPr lang="en-US" sz="1300" dirty="0" smtClean="0">
                <a:solidFill>
                  <a:schemeClr val="tx1">
                    <a:lumMod val="75000"/>
                    <a:lumOff val="25000"/>
                  </a:schemeClr>
                </a:solidFill>
              </a:rPr>
              <a:t>Cadastral </a:t>
            </a:r>
            <a:r>
              <a:rPr lang="en-US" sz="1300" dirty="0">
                <a:solidFill>
                  <a:schemeClr val="tx1">
                    <a:lumMod val="75000"/>
                    <a:lumOff val="25000"/>
                  </a:schemeClr>
                </a:solidFill>
              </a:rPr>
              <a:t>information on a computer system to determine its:</a:t>
            </a:r>
          </a:p>
          <a:p>
            <a:r>
              <a:rPr lang="en-US" sz="1300" dirty="0">
                <a:solidFill>
                  <a:schemeClr val="tx1">
                    <a:lumMod val="75000"/>
                    <a:lumOff val="25000"/>
                  </a:schemeClr>
                </a:solidFill>
              </a:rPr>
              <a:t>• cadastral identifier and links</a:t>
            </a:r>
          </a:p>
          <a:p>
            <a:r>
              <a:rPr lang="en-US" sz="1300" dirty="0">
                <a:solidFill>
                  <a:schemeClr val="tx1">
                    <a:lumMod val="75000"/>
                    <a:lumOff val="25000"/>
                  </a:schemeClr>
                </a:solidFill>
              </a:rPr>
              <a:t>• location;</a:t>
            </a:r>
          </a:p>
          <a:p>
            <a:r>
              <a:rPr lang="en-US" sz="1300" dirty="0">
                <a:solidFill>
                  <a:schemeClr val="tx1">
                    <a:lumMod val="75000"/>
                    <a:lumOff val="25000"/>
                  </a:schemeClr>
                </a:solidFill>
              </a:rPr>
              <a:t>• boundary route</a:t>
            </a:r>
          </a:p>
          <a:p>
            <a:r>
              <a:rPr lang="en-US" sz="1300" dirty="0">
                <a:solidFill>
                  <a:schemeClr val="tx1">
                    <a:lumMod val="75000"/>
                    <a:lumOff val="25000"/>
                  </a:schemeClr>
                </a:solidFill>
              </a:rPr>
              <a:t>• land use</a:t>
            </a:r>
          </a:p>
          <a:p>
            <a:r>
              <a:rPr lang="en-US" sz="1300" dirty="0">
                <a:solidFill>
                  <a:schemeClr val="tx1">
                    <a:lumMod val="75000"/>
                    <a:lumOff val="25000"/>
                  </a:schemeClr>
                </a:solidFill>
              </a:rPr>
              <a:t>• components distinguished with respect to a different function or land use;</a:t>
            </a:r>
          </a:p>
          <a:p>
            <a:r>
              <a:rPr lang="en-US" sz="1300" dirty="0">
                <a:solidFill>
                  <a:schemeClr val="tx1">
                    <a:lumMod val="75000"/>
                    <a:lumOff val="25000"/>
                  </a:schemeClr>
                </a:solidFill>
              </a:rPr>
              <a:t>• technical fittings (mains connections)</a:t>
            </a:r>
          </a:p>
          <a:p>
            <a:r>
              <a:rPr lang="en-US" sz="1300" dirty="0">
                <a:solidFill>
                  <a:schemeClr val="tx1">
                    <a:lumMod val="75000"/>
                    <a:lumOff val="25000"/>
                  </a:schemeClr>
                </a:solidFill>
              </a:rPr>
              <a:t>• land purpose assigned in the local spatial development plan</a:t>
            </a:r>
          </a:p>
          <a:p>
            <a:r>
              <a:rPr lang="en-US" sz="1300" dirty="0">
                <a:solidFill>
                  <a:schemeClr val="tx1">
                    <a:lumMod val="75000"/>
                    <a:lumOff val="25000"/>
                  </a:schemeClr>
                </a:solidFill>
              </a:rPr>
              <a:t>• distinct attributes of a particular real estate, especially its surface and value </a:t>
            </a:r>
          </a:p>
          <a:p>
            <a:r>
              <a:rPr lang="en-US" sz="1300" dirty="0">
                <a:solidFill>
                  <a:schemeClr val="tx1">
                    <a:lumMod val="75000"/>
                    <a:lumOff val="25000"/>
                  </a:schemeClr>
                </a:solidFill>
              </a:rPr>
              <a:t>• Basic scale shall be in the range of 1:1000 to </a:t>
            </a:r>
            <a:r>
              <a:rPr lang="en-US" sz="1300" dirty="0" smtClean="0">
                <a:solidFill>
                  <a:schemeClr val="tx1">
                    <a:lumMod val="75000"/>
                    <a:lumOff val="25000"/>
                  </a:schemeClr>
                </a:solidFill>
              </a:rPr>
              <a:t>1:4000</a:t>
            </a:r>
            <a:endParaRPr lang="en-US" sz="1300" dirty="0">
              <a:solidFill>
                <a:schemeClr val="tx1">
                  <a:lumMod val="75000"/>
                  <a:lumOff val="25000"/>
                </a:schemeClr>
              </a:solidFill>
            </a:endParaRPr>
          </a:p>
          <a:p>
            <a:r>
              <a:rPr lang="en-US" sz="1300" dirty="0">
                <a:solidFill>
                  <a:schemeClr val="tx1">
                    <a:lumMod val="75000"/>
                    <a:lumOff val="25000"/>
                  </a:schemeClr>
                </a:solidFill>
              </a:rPr>
              <a:t>• Follow Cassini map Projection</a:t>
            </a:r>
          </a:p>
          <a:p>
            <a:r>
              <a:rPr lang="en-US" sz="1300" dirty="0">
                <a:solidFill>
                  <a:schemeClr val="tx1">
                    <a:lumMod val="75000"/>
                    <a:lumOff val="25000"/>
                  </a:schemeClr>
                </a:solidFill>
              </a:rPr>
              <a:t>• Datum need to be Everest Spheroid.</a:t>
            </a:r>
          </a:p>
          <a:p>
            <a:r>
              <a:rPr lang="en-US" sz="1300" dirty="0">
                <a:solidFill>
                  <a:schemeClr val="tx1">
                    <a:lumMod val="75000"/>
                    <a:lumOff val="25000"/>
                  </a:schemeClr>
                </a:solidFill>
              </a:rPr>
              <a:t>• Units shall be Square meters.</a:t>
            </a:r>
          </a:p>
          <a:p>
            <a:r>
              <a:rPr lang="en-US" sz="1300" dirty="0">
                <a:solidFill>
                  <a:schemeClr val="tx1">
                    <a:lumMod val="75000"/>
                    <a:lumOff val="25000"/>
                  </a:schemeClr>
                </a:solidFill>
              </a:rPr>
              <a:t>• Map contents need to be standardized including </a:t>
            </a:r>
            <a:r>
              <a:rPr lang="en-US" sz="1300" dirty="0" smtClean="0">
                <a:solidFill>
                  <a:schemeClr val="tx1">
                    <a:lumMod val="75000"/>
                    <a:lumOff val="25000"/>
                  </a:schemeClr>
                </a:solidFill>
              </a:rPr>
              <a:t>symbols</a:t>
            </a:r>
          </a:p>
          <a:p>
            <a:r>
              <a:rPr lang="en-US" sz="1300" dirty="0"/>
              <a:t>Spatial information </a:t>
            </a:r>
            <a:endParaRPr lang="en-US" sz="1300" dirty="0" smtClean="0"/>
          </a:p>
          <a:p>
            <a:r>
              <a:rPr lang="en-US" sz="1300" dirty="0" smtClean="0"/>
              <a:t>-</a:t>
            </a:r>
            <a:r>
              <a:rPr lang="en-US" sz="1300" dirty="0"/>
              <a:t>Property parcel boundaries </a:t>
            </a:r>
            <a:endParaRPr lang="en-US" sz="1300" dirty="0" smtClean="0"/>
          </a:p>
          <a:p>
            <a:r>
              <a:rPr lang="en-US" sz="1300" dirty="0" smtClean="0"/>
              <a:t>-</a:t>
            </a:r>
            <a:r>
              <a:rPr lang="en-US" sz="1300" dirty="0"/>
              <a:t>Geodetic control monuments </a:t>
            </a:r>
            <a:endParaRPr lang="en-US" sz="1300" dirty="0" smtClean="0"/>
          </a:p>
          <a:p>
            <a:r>
              <a:rPr lang="en-US" sz="1300" dirty="0" smtClean="0"/>
              <a:t>-</a:t>
            </a:r>
            <a:r>
              <a:rPr lang="en-US" sz="1300" dirty="0"/>
              <a:t>Easements and right-of-ways (roads</a:t>
            </a:r>
            <a:r>
              <a:rPr lang="en-US" sz="1300" dirty="0" smtClean="0"/>
              <a:t>)</a:t>
            </a:r>
          </a:p>
          <a:p>
            <a:r>
              <a:rPr lang="en-US" sz="1300" dirty="0" smtClean="0"/>
              <a:t> </a:t>
            </a:r>
            <a:r>
              <a:rPr lang="en-US" sz="1300" dirty="0"/>
              <a:t>-Building footprints </a:t>
            </a:r>
            <a:endParaRPr lang="en-US" sz="1300" dirty="0" smtClean="0"/>
          </a:p>
          <a:p>
            <a:r>
              <a:rPr lang="en-US" sz="1300" dirty="0" smtClean="0"/>
              <a:t>-</a:t>
            </a:r>
            <a:r>
              <a:rPr lang="en-US" sz="1300" dirty="0"/>
              <a:t>Administrative boundaries (general and cadastral</a:t>
            </a:r>
            <a:r>
              <a:rPr lang="en-US" sz="1300" dirty="0" smtClean="0"/>
              <a:t>)</a:t>
            </a:r>
          </a:p>
          <a:p>
            <a:r>
              <a:rPr lang="en-US" sz="1300" dirty="0" smtClean="0"/>
              <a:t> </a:t>
            </a:r>
            <a:r>
              <a:rPr lang="en-US" sz="1300" dirty="0"/>
              <a:t>Textural information </a:t>
            </a:r>
            <a:endParaRPr lang="en-US" sz="1300" dirty="0" smtClean="0"/>
          </a:p>
          <a:p>
            <a:r>
              <a:rPr lang="en-US" sz="1300" dirty="0" smtClean="0"/>
              <a:t>-</a:t>
            </a:r>
            <a:r>
              <a:rPr lang="en-US" sz="1300" dirty="0"/>
              <a:t>Property </a:t>
            </a:r>
            <a:r>
              <a:rPr lang="en-US" sz="1300" dirty="0" smtClean="0"/>
              <a:t>identifier</a:t>
            </a:r>
          </a:p>
          <a:p>
            <a:r>
              <a:rPr lang="en-US" sz="1300" dirty="0" smtClean="0"/>
              <a:t> </a:t>
            </a:r>
            <a:r>
              <a:rPr lang="en-US" sz="1300" dirty="0"/>
              <a:t>-Property </a:t>
            </a:r>
            <a:r>
              <a:rPr lang="en-US" sz="1300" dirty="0" smtClean="0"/>
              <a:t>address</a:t>
            </a:r>
          </a:p>
          <a:p>
            <a:r>
              <a:rPr lang="en-US" sz="1300" dirty="0" smtClean="0"/>
              <a:t> </a:t>
            </a:r>
            <a:r>
              <a:rPr lang="en-US" sz="1300" dirty="0"/>
              <a:t>-Surveyor identifier </a:t>
            </a:r>
            <a:endParaRPr lang="en-IN" sz="1300" dirty="0" smtClean="0">
              <a:solidFill>
                <a:schemeClr val="tx1">
                  <a:lumMod val="75000"/>
                  <a:lumOff val="25000"/>
                </a:schemeClr>
              </a:solidFill>
            </a:endParaRPr>
          </a:p>
        </p:txBody>
      </p:sp>
      <p:pic>
        <p:nvPicPr>
          <p:cNvPr id="13" name="Picture 12"/>
          <p:cNvPicPr>
            <a:picLocks noChangeAspect="1"/>
          </p:cNvPicPr>
          <p:nvPr/>
        </p:nvPicPr>
        <p:blipFill>
          <a:blip r:embed="rId5"/>
          <a:stretch>
            <a:fillRect/>
          </a:stretch>
        </p:blipFill>
        <p:spPr>
          <a:xfrm>
            <a:off x="5704609" y="3238601"/>
            <a:ext cx="6487390" cy="3525880"/>
          </a:xfrm>
          <a:prstGeom prst="rect">
            <a:avLst/>
          </a:prstGeom>
        </p:spPr>
      </p:pic>
    </p:spTree>
    <p:extLst>
      <p:ext uri="{BB962C8B-B14F-4D97-AF65-F5344CB8AC3E}">
        <p14:creationId xmlns:p14="http://schemas.microsoft.com/office/powerpoint/2010/main" val="2037263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5A66ED23-4FD1-4E82-A830-0FFC1B6F8070}"/>
              </a:ext>
            </a:extLst>
          </p:cNvPr>
          <p:cNvSpPr>
            <a:spLocks noGrp="1"/>
          </p:cNvSpPr>
          <p:nvPr>
            <p:ph type="title"/>
          </p:nvPr>
        </p:nvSpPr>
        <p:spPr/>
        <p:txBody>
          <a:bodyPr/>
          <a:lstStyle/>
          <a:p>
            <a:r>
              <a:rPr lang="en-US" dirty="0"/>
              <a:t>Forestry and Environment</a:t>
            </a:r>
          </a:p>
        </p:txBody>
      </p:sp>
      <p:sp>
        <p:nvSpPr>
          <p:cNvPr id="3" name="Slide Number Placeholder 2">
            <a:extLst>
              <a:ext uri="{FF2B5EF4-FFF2-40B4-BE49-F238E27FC236}">
                <a16:creationId xmlns=""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8</a:t>
            </a:fld>
            <a:endParaRPr lang="en-US" dirty="0"/>
          </a:p>
        </p:txBody>
      </p:sp>
      <p:pic>
        <p:nvPicPr>
          <p:cNvPr id="2" name="Picture 1"/>
          <p:cNvPicPr>
            <a:picLocks noChangeAspect="1"/>
          </p:cNvPicPr>
          <p:nvPr/>
        </p:nvPicPr>
        <p:blipFill>
          <a:blip r:embed="rId3"/>
          <a:stretch>
            <a:fillRect/>
          </a:stretch>
        </p:blipFill>
        <p:spPr>
          <a:xfrm>
            <a:off x="5334000" y="-1"/>
            <a:ext cx="6858000" cy="3460173"/>
          </a:xfrm>
          <a:prstGeom prst="rect">
            <a:avLst/>
          </a:prstGeom>
        </p:spPr>
      </p:pic>
      <p:pic>
        <p:nvPicPr>
          <p:cNvPr id="4" name="Picture 3"/>
          <p:cNvPicPr>
            <a:picLocks noChangeAspect="1"/>
          </p:cNvPicPr>
          <p:nvPr/>
        </p:nvPicPr>
        <p:blipFill>
          <a:blip r:embed="rId4"/>
          <a:stretch>
            <a:fillRect/>
          </a:stretch>
        </p:blipFill>
        <p:spPr>
          <a:xfrm>
            <a:off x="5334000" y="3559664"/>
            <a:ext cx="6858000" cy="3298336"/>
          </a:xfrm>
          <a:prstGeom prst="rect">
            <a:avLst/>
          </a:prstGeom>
        </p:spPr>
      </p:pic>
      <p:sp>
        <p:nvSpPr>
          <p:cNvPr id="5" name="TextBox 4"/>
          <p:cNvSpPr txBox="1"/>
          <p:nvPr/>
        </p:nvSpPr>
        <p:spPr>
          <a:xfrm>
            <a:off x="301336" y="955965"/>
            <a:ext cx="4904509" cy="5631226"/>
          </a:xfrm>
          <a:prstGeom prst="rect">
            <a:avLst/>
          </a:prstGeom>
          <a:noFill/>
        </p:spPr>
        <p:txBody>
          <a:bodyPr wrap="square" lIns="0" tIns="0" rIns="0" bIns="0" rtlCol="0">
            <a:noAutofit/>
          </a:bodyPr>
          <a:lstStyle/>
          <a:p>
            <a:r>
              <a:rPr lang="en-US" sz="1600" dirty="0" smtClean="0">
                <a:solidFill>
                  <a:schemeClr val="tx1">
                    <a:lumMod val="95000"/>
                    <a:lumOff val="5000"/>
                  </a:schemeClr>
                </a:solidFill>
              </a:rPr>
              <a:t>Satellites images data is use in many applications of forestry and natural resources require accurate land cover and change analysis. Changing conditions due to urban sprawl, as well as increasing forest fragmentation, make land cover and change detection analysis an extremely important consideration for management, planning and inventory mapping. This includes ecosystem and species diversity, forest productivity, reforestation, forest health, conservation of soil, water resources, and nutrient cycling.</a:t>
            </a:r>
          </a:p>
          <a:p>
            <a:r>
              <a:rPr lang="en-US" sz="1600" dirty="0" smtClean="0">
                <a:solidFill>
                  <a:schemeClr val="tx1">
                    <a:lumMod val="95000"/>
                    <a:lumOff val="5000"/>
                  </a:schemeClr>
                </a:solidFill>
              </a:rPr>
              <a:t>Satellite images and GIS maps support fire and emergency personnel for responding to emergency situations, hazardous fuels reduction, community assistance, firefighting, rehabilitation, and restoration. In order to model a forest fire, the techniques for obtaining, analyzing and displaying spatial information in a timely and cost-effective manner are needed which has proven not only to be possible, but incredibly efficient and effective</a:t>
            </a:r>
            <a:r>
              <a:rPr lang="en-US" sz="1200" dirty="0" smtClean="0">
                <a:solidFill>
                  <a:schemeClr val="tx1">
                    <a:lumMod val="95000"/>
                    <a:lumOff val="5000"/>
                  </a:schemeClr>
                </a:solidFill>
              </a:rPr>
              <a:t>.</a:t>
            </a:r>
          </a:p>
          <a:p>
            <a:r>
              <a:rPr lang="en-US" sz="1600" dirty="0"/>
              <a:t>Deforestation has been attributed to socio-demographic factors, such as population growth and the political economy of class structure, and specific exploitation activities like commercial logging, forest farming, fuel wood gathering, agriculture and pasture clearance for cattle production</a:t>
            </a:r>
            <a:r>
              <a:rPr lang="en-US" sz="1200" dirty="0"/>
              <a:t>.</a:t>
            </a:r>
            <a:endParaRPr lang="en-US" sz="1200" dirty="0" smtClean="0">
              <a:solidFill>
                <a:schemeClr val="tx1">
                  <a:lumMod val="95000"/>
                  <a:lumOff val="5000"/>
                </a:schemeClr>
              </a:solidFill>
            </a:endParaRPr>
          </a:p>
          <a:p>
            <a:endParaRPr lang="en-IN" sz="1200" dirty="0" smtClean="0">
              <a:solidFill>
                <a:schemeClr val="tx1">
                  <a:lumMod val="95000"/>
                  <a:lumOff val="5000"/>
                </a:schemeClr>
              </a:solidFill>
            </a:endParaRPr>
          </a:p>
        </p:txBody>
      </p:sp>
    </p:spTree>
    <p:extLst>
      <p:ext uri="{BB962C8B-B14F-4D97-AF65-F5344CB8AC3E}">
        <p14:creationId xmlns:p14="http://schemas.microsoft.com/office/powerpoint/2010/main" val="3471445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39" y="154475"/>
            <a:ext cx="11340000" cy="432000"/>
          </a:xfrm>
        </p:spPr>
        <p:txBody>
          <a:bodyPr/>
          <a:lstStyle/>
          <a:p>
            <a:r>
              <a:rPr lang="en-US" dirty="0" smtClean="0"/>
              <a:t>Oil and Gas</a:t>
            </a:r>
            <a:endParaRPr lang="en-IN" dirty="0"/>
          </a:p>
        </p:txBody>
      </p:sp>
      <p:sp>
        <p:nvSpPr>
          <p:cNvPr id="3" name="Slide Number Placeholder 2"/>
          <p:cNvSpPr>
            <a:spLocks noGrp="1"/>
          </p:cNvSpPr>
          <p:nvPr>
            <p:ph type="sldNum" sz="quarter" idx="11"/>
          </p:nvPr>
        </p:nvSpPr>
        <p:spPr/>
        <p:txBody>
          <a:bodyPr/>
          <a:lstStyle/>
          <a:p>
            <a:fld id="{19B51A1E-902D-48AF-9020-955120F399B6}" type="slidenum">
              <a:rPr lang="en-US" noProof="0" smtClean="0"/>
              <a:pPr/>
              <a:t>9</a:t>
            </a:fld>
            <a:endParaRPr lang="en-US" noProof="0" dirty="0"/>
          </a:p>
        </p:txBody>
      </p:sp>
      <p:sp>
        <p:nvSpPr>
          <p:cNvPr id="4" name="Rectangle 3"/>
          <p:cNvSpPr/>
          <p:nvPr/>
        </p:nvSpPr>
        <p:spPr>
          <a:xfrm>
            <a:off x="171252" y="864000"/>
            <a:ext cx="6459557" cy="1877437"/>
          </a:xfrm>
          <a:prstGeom prst="rect">
            <a:avLst/>
          </a:prstGeom>
        </p:spPr>
        <p:txBody>
          <a:bodyPr wrap="square">
            <a:spAutoFit/>
          </a:bodyPr>
          <a:lstStyle/>
          <a:p>
            <a:r>
              <a:rPr lang="en-US" sz="1400" dirty="0"/>
              <a:t>Satellite imagery incorporated with GIS can give project managers a birds-eye view of oil and gas exploration and development operations and aid in monitoring of producing fields without being present and supports assessment of facilities, pipeline corridor planning, emergencies and hazards which can reveal potential risks for sensitive areas.</a:t>
            </a:r>
          </a:p>
          <a:p>
            <a:r>
              <a:rPr lang="en-US" sz="1400" dirty="0" smtClean="0"/>
              <a:t>Satellite </a:t>
            </a:r>
            <a:r>
              <a:rPr lang="en-US" sz="1400" dirty="0"/>
              <a:t>image and GIS data provides insight on the selection of areas to plan 2D or 3D seismic surveys for an exploration drilling program as well as aiding in the process of environmental and operational safety hazards to minimize the HSE risks.</a:t>
            </a:r>
          </a:p>
          <a:p>
            <a:endParaRPr lang="en-US" dirty="0"/>
          </a:p>
        </p:txBody>
      </p:sp>
      <p:sp>
        <p:nvSpPr>
          <p:cNvPr id="5" name="Rectangle 4"/>
          <p:cNvSpPr/>
          <p:nvPr/>
        </p:nvSpPr>
        <p:spPr>
          <a:xfrm>
            <a:off x="171252" y="2373218"/>
            <a:ext cx="6096000" cy="1477328"/>
          </a:xfrm>
          <a:prstGeom prst="rect">
            <a:avLst/>
          </a:prstGeom>
        </p:spPr>
        <p:txBody>
          <a:bodyPr>
            <a:spAutoFit/>
          </a:bodyPr>
          <a:lstStyle/>
          <a:p>
            <a:r>
              <a:rPr lang="en-US" b="1" dirty="0"/>
              <a:t>Development</a:t>
            </a:r>
          </a:p>
          <a:p>
            <a:r>
              <a:rPr lang="en-US" sz="1400" dirty="0"/>
              <a:t>SIC creates powerful interpretation tools for mapping and GIS projects that show the "big picture." During the planning survey, these data-filled maps are invaluable to plotting the pipeline courses, identifying potential problem areas, and determining strategy for laying pipeline through rural, mountainous, or environmentally harsh areas</a:t>
            </a:r>
            <a:r>
              <a:rPr lang="en-US" sz="1600" dirty="0"/>
              <a:t>.</a:t>
            </a:r>
            <a:endParaRPr lang="en-IN" sz="1600" dirty="0"/>
          </a:p>
        </p:txBody>
      </p:sp>
      <p:sp>
        <p:nvSpPr>
          <p:cNvPr id="6" name="Rectangle 5"/>
          <p:cNvSpPr/>
          <p:nvPr/>
        </p:nvSpPr>
        <p:spPr>
          <a:xfrm>
            <a:off x="131839" y="3728487"/>
            <a:ext cx="6096000" cy="1477328"/>
          </a:xfrm>
          <a:prstGeom prst="rect">
            <a:avLst/>
          </a:prstGeom>
        </p:spPr>
        <p:txBody>
          <a:bodyPr wrap="square">
            <a:spAutoFit/>
          </a:bodyPr>
          <a:lstStyle/>
          <a:p>
            <a:r>
              <a:rPr lang="en-US" b="1" dirty="0"/>
              <a:t>Exploration</a:t>
            </a:r>
          </a:p>
          <a:p>
            <a:r>
              <a:rPr lang="en-US" sz="1400" dirty="0"/>
              <a:t>High resolution &lt;1m satellite map mosaics and </a:t>
            </a:r>
            <a:r>
              <a:rPr lang="en-US" sz="1400" dirty="0" smtClean="0"/>
              <a:t>2m </a:t>
            </a:r>
            <a:r>
              <a:rPr lang="en-US" sz="1400" dirty="0"/>
              <a:t>DEMs provide operators with the appropriate planning tools for the layout of 2D and 3D seismic surveys. By selecting good source offset locations, seismic data quality can improve and by selecting good access to seismic lines, environmental impact and safety risks are minimized</a:t>
            </a:r>
            <a:r>
              <a:rPr lang="en-US" sz="1600" dirty="0"/>
              <a:t>.</a:t>
            </a:r>
            <a:endParaRPr lang="en-IN" sz="1600" dirty="0"/>
          </a:p>
        </p:txBody>
      </p:sp>
      <p:sp>
        <p:nvSpPr>
          <p:cNvPr id="7" name="Rectangle 6"/>
          <p:cNvSpPr/>
          <p:nvPr/>
        </p:nvSpPr>
        <p:spPr>
          <a:xfrm>
            <a:off x="92426" y="5140640"/>
            <a:ext cx="5396906" cy="1446550"/>
          </a:xfrm>
          <a:prstGeom prst="rect">
            <a:avLst/>
          </a:prstGeom>
        </p:spPr>
        <p:txBody>
          <a:bodyPr wrap="square">
            <a:spAutoFit/>
          </a:bodyPr>
          <a:lstStyle/>
          <a:p>
            <a:r>
              <a:rPr lang="en-US" b="1" dirty="0"/>
              <a:t>Production</a:t>
            </a:r>
          </a:p>
          <a:p>
            <a:r>
              <a:rPr lang="en-US" sz="1400" dirty="0"/>
              <a:t>Satellite images are invaluable for the detection of leakage, which regular control systems may not be able to detect. Satellite Imaging Corporation acquires high resolution satellite imagery from 30 centimeters to 1 meter resolution. that can detect a spill early, saving time and money on clean up procedures.</a:t>
            </a:r>
            <a:endParaRPr lang="en-IN" sz="1400" dirty="0"/>
          </a:p>
        </p:txBody>
      </p:sp>
      <p:pic>
        <p:nvPicPr>
          <p:cNvPr id="8" name="Picture 7"/>
          <p:cNvPicPr>
            <a:picLocks noChangeAspect="1"/>
          </p:cNvPicPr>
          <p:nvPr/>
        </p:nvPicPr>
        <p:blipFill>
          <a:blip r:embed="rId2"/>
          <a:stretch>
            <a:fillRect/>
          </a:stretch>
        </p:blipFill>
        <p:spPr>
          <a:xfrm>
            <a:off x="6670222" y="154474"/>
            <a:ext cx="5371214" cy="3226808"/>
          </a:xfrm>
          <a:prstGeom prst="rect">
            <a:avLst/>
          </a:prstGeom>
        </p:spPr>
      </p:pic>
      <p:pic>
        <p:nvPicPr>
          <p:cNvPr id="9" name="Picture 8"/>
          <p:cNvPicPr>
            <a:picLocks noChangeAspect="1"/>
          </p:cNvPicPr>
          <p:nvPr/>
        </p:nvPicPr>
        <p:blipFill>
          <a:blip r:embed="rId3"/>
          <a:stretch>
            <a:fillRect/>
          </a:stretch>
        </p:blipFill>
        <p:spPr>
          <a:xfrm>
            <a:off x="6670222" y="3558448"/>
            <a:ext cx="5371214" cy="3205908"/>
          </a:xfrm>
          <a:prstGeom prst="rect">
            <a:avLst/>
          </a:prstGeom>
        </p:spPr>
      </p:pic>
    </p:spTree>
    <p:extLst>
      <p:ext uri="{BB962C8B-B14F-4D97-AF65-F5344CB8AC3E}">
        <p14:creationId xmlns:p14="http://schemas.microsoft.com/office/powerpoint/2010/main" val="2774583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5F490261-1200-4EC7-95B0-2241EE54AA34}">
  <ds:schemaRefs>
    <ds:schemaRef ds:uri="http://purl.org/dc/dcmitype/"/>
    <ds:schemaRef ds:uri="http://schemas.microsoft.com/office/2006/documentManagement/types"/>
    <ds:schemaRef ds:uri="http://purl.org/dc/terms/"/>
    <ds:schemaRef ds:uri="16c05727-aa75-4e4a-9b5f-8a80a1165891"/>
    <ds:schemaRef ds:uri="http://schemas.microsoft.com/office/2006/metadata/properties"/>
    <ds:schemaRef ds:uri="71af3243-3dd4-4a8d-8c0d-dd76da1f02a5"/>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1452</Words>
  <Application>Microsoft Office PowerPoint</Application>
  <PresentationFormat>Widescreen</PresentationFormat>
  <Paragraphs>136</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Rockwell</vt:lpstr>
      <vt:lpstr>Times New Roman</vt:lpstr>
      <vt:lpstr>Office Theme</vt:lpstr>
      <vt:lpstr>Micronet Solutions</vt:lpstr>
      <vt:lpstr>PowerPoint Presentation</vt:lpstr>
      <vt:lpstr>The Key solutions</vt:lpstr>
      <vt:lpstr>PowerPoint Presentation</vt:lpstr>
      <vt:lpstr>Agriculture </vt:lpstr>
      <vt:lpstr>Mining &amp; Mineral Monitoring</vt:lpstr>
      <vt:lpstr>Cadastral Mapping and  Urban Mapping </vt:lpstr>
      <vt:lpstr>Forestry and Environment</vt:lpstr>
      <vt:lpstr>Oil and Gas</vt:lpstr>
      <vt:lpstr>Defence and Security</vt:lpstr>
      <vt:lpstr>business Client</vt:lpstr>
      <vt:lpstr>Customize this Template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2021-01-27T10:32:12Z</dcterms:created>
  <dcterms:modified xsi:type="dcterms:W3CDTF">2022-09-28T05:19:41Z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